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7" r:id="rId1"/>
  </p:sldMasterIdLst>
  <p:notesMasterIdLst>
    <p:notesMasterId r:id="rId41"/>
  </p:notesMasterIdLst>
  <p:sldIdLst>
    <p:sldId id="306" r:id="rId2"/>
    <p:sldId id="348" r:id="rId3"/>
    <p:sldId id="349" r:id="rId4"/>
    <p:sldId id="355" r:id="rId5"/>
    <p:sldId id="352" r:id="rId6"/>
    <p:sldId id="353" r:id="rId7"/>
    <p:sldId id="386" r:id="rId8"/>
    <p:sldId id="364" r:id="rId9"/>
    <p:sldId id="387" r:id="rId10"/>
    <p:sldId id="388" r:id="rId11"/>
    <p:sldId id="356" r:id="rId12"/>
    <p:sldId id="357" r:id="rId13"/>
    <p:sldId id="389" r:id="rId14"/>
    <p:sldId id="358" r:id="rId15"/>
    <p:sldId id="359" r:id="rId16"/>
    <p:sldId id="366" r:id="rId17"/>
    <p:sldId id="385" r:id="rId18"/>
    <p:sldId id="360" r:id="rId19"/>
    <p:sldId id="368" r:id="rId20"/>
    <p:sldId id="361" r:id="rId21"/>
    <p:sldId id="362" r:id="rId22"/>
    <p:sldId id="377" r:id="rId23"/>
    <p:sldId id="369" r:id="rId24"/>
    <p:sldId id="363" r:id="rId25"/>
    <p:sldId id="374" r:id="rId26"/>
    <p:sldId id="373" r:id="rId27"/>
    <p:sldId id="375" r:id="rId28"/>
    <p:sldId id="376" r:id="rId29"/>
    <p:sldId id="372" r:id="rId30"/>
    <p:sldId id="383" r:id="rId31"/>
    <p:sldId id="365" r:id="rId32"/>
    <p:sldId id="378" r:id="rId33"/>
    <p:sldId id="379" r:id="rId34"/>
    <p:sldId id="380" r:id="rId35"/>
    <p:sldId id="382" r:id="rId36"/>
    <p:sldId id="384" r:id="rId37"/>
    <p:sldId id="328" r:id="rId38"/>
    <p:sldId id="367" r:id="rId39"/>
    <p:sldId id="329" r:id="rId4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DFDFD"/>
    <a:srgbClr val="001004"/>
    <a:srgbClr val="06080A"/>
    <a:srgbClr val="F3644B"/>
    <a:srgbClr val="FEFEFE"/>
    <a:srgbClr val="FCFCFC"/>
    <a:srgbClr val="FAFAFA"/>
    <a:srgbClr val="F8F8F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4643"/>
  </p:normalViewPr>
  <p:slideViewPr>
    <p:cSldViewPr snapToGrid="0" showGuides="1">
      <p:cViewPr varScale="1">
        <p:scale>
          <a:sx n="120" d="100"/>
          <a:sy n="120" d="100"/>
        </p:scale>
        <p:origin x="256" y="176"/>
      </p:cViewPr>
      <p:guideLst>
        <p:guide orient="horz" pos="2160"/>
        <p:guide pos="3840"/>
      </p:guideLst>
    </p:cSldViewPr>
  </p:slideViewPr>
  <p:notesTextViewPr>
    <p:cViewPr>
      <p:scale>
        <a:sx n="3" d="2"/>
        <a:sy n="3" d="2"/>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0" Type="http://schemas.openxmlformats.org/officeDocument/2006/relationships/slide" Target="slides/slide19.xml"/><Relationship Id="rId4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5803572-2981-4EE3-8222-0BF6052877F1}" type="datetimeFigureOut">
              <a:rPr lang="zh-CN" altLang="en-US" smtClean="0"/>
              <a:t>2018/10/23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FC1CCA4-A5B7-46B3-A961-85F248444BA5}" type="slidenum">
              <a:rPr lang="zh-CN" altLang="en-US" smtClean="0"/>
              <a:t>‹#›</a:t>
            </a:fld>
            <a:endParaRPr lang="zh-CN" altLang="en-US"/>
          </a:p>
        </p:txBody>
      </p:sp>
    </p:spTree>
    <p:extLst>
      <p:ext uri="{BB962C8B-B14F-4D97-AF65-F5344CB8AC3E}">
        <p14:creationId xmlns:p14="http://schemas.microsoft.com/office/powerpoint/2010/main" val="42810978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7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3698218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4_Big Image Placeholder">
    <p:spTree>
      <p:nvGrpSpPr>
        <p:cNvPr id="1" name=""/>
        <p:cNvGrpSpPr/>
        <p:nvPr/>
      </p:nvGrpSpPr>
      <p:grpSpPr>
        <a:xfrm>
          <a:off x="0" y="0"/>
          <a:ext cx="0" cy="0"/>
          <a:chOff x="0" y="0"/>
          <a:chExt cx="0" cy="0"/>
        </a:xfrm>
      </p:grpSpPr>
      <p:sp>
        <p:nvSpPr>
          <p:cNvPr id="11" name="Picture Placeholder 2"/>
          <p:cNvSpPr>
            <a:spLocks noGrp="1"/>
          </p:cNvSpPr>
          <p:nvPr>
            <p:ph type="pic" sz="quarter" idx="13"/>
          </p:nvPr>
        </p:nvSpPr>
        <p:spPr>
          <a:xfrm>
            <a:off x="874539" y="1524000"/>
            <a:ext cx="3356022" cy="4035778"/>
          </a:xfrm>
          <a:prstGeom prst="rect">
            <a:avLst/>
          </a:prstGeom>
        </p:spPr>
        <p:txBody>
          <a:bodyPr rtlCol="0">
            <a:normAutofit/>
          </a:bodyPr>
          <a:lstStyle>
            <a:lvl1pPr marL="0" indent="0">
              <a:buNone/>
              <a:defRPr sz="1000">
                <a:latin typeface="Calibri Light" panose="020F0302020204030204"/>
                <a:cs typeface="Calibri Light" panose="020F0302020204030204"/>
              </a:defRPr>
            </a:lvl1pPr>
          </a:lstStyle>
          <a:p>
            <a:pPr lvl="0"/>
            <a:endParaRPr lang="en-US" noProof="0" dirty="0"/>
          </a:p>
        </p:txBody>
      </p:sp>
      <p:sp>
        <p:nvSpPr>
          <p:cNvPr id="12" name="Picture Placeholder 2"/>
          <p:cNvSpPr>
            <a:spLocks noGrp="1"/>
          </p:cNvSpPr>
          <p:nvPr>
            <p:ph type="pic" sz="quarter" idx="14"/>
          </p:nvPr>
        </p:nvSpPr>
        <p:spPr>
          <a:xfrm>
            <a:off x="4467876" y="1524000"/>
            <a:ext cx="3356022" cy="4035778"/>
          </a:xfrm>
          <a:prstGeom prst="rect">
            <a:avLst/>
          </a:prstGeom>
        </p:spPr>
        <p:txBody>
          <a:bodyPr rtlCol="0">
            <a:normAutofit/>
          </a:bodyPr>
          <a:lstStyle>
            <a:lvl1pPr marL="0" indent="0">
              <a:buNone/>
              <a:defRPr sz="1000">
                <a:latin typeface="Calibri Light" panose="020F0302020204030204"/>
                <a:cs typeface="Calibri Light" panose="020F0302020204030204"/>
              </a:defRPr>
            </a:lvl1pPr>
          </a:lstStyle>
          <a:p>
            <a:pPr lvl="0"/>
            <a:endParaRPr lang="en-US" noProof="0" dirty="0"/>
          </a:p>
        </p:txBody>
      </p:sp>
      <p:sp>
        <p:nvSpPr>
          <p:cNvPr id="13" name="Picture Placeholder 2"/>
          <p:cNvSpPr>
            <a:spLocks noGrp="1"/>
          </p:cNvSpPr>
          <p:nvPr>
            <p:ph type="pic" sz="quarter" idx="15"/>
          </p:nvPr>
        </p:nvSpPr>
        <p:spPr>
          <a:xfrm>
            <a:off x="8059715" y="1524000"/>
            <a:ext cx="3356022" cy="4035778"/>
          </a:xfrm>
          <a:prstGeom prst="rect">
            <a:avLst/>
          </a:prstGeom>
        </p:spPr>
        <p:txBody>
          <a:bodyPr rtlCol="0">
            <a:normAutofit/>
          </a:bodyPr>
          <a:lstStyle>
            <a:lvl1pPr marL="0" indent="0">
              <a:buNone/>
              <a:defRPr sz="1000">
                <a:latin typeface="Calibri Light" panose="020F0302020204030204"/>
                <a:cs typeface="Calibri Light" panose="020F0302020204030204"/>
              </a:defRPr>
            </a:lvl1pPr>
          </a:lstStyle>
          <a:p>
            <a:pPr lvl="0"/>
            <a:endParaRPr lang="en-US" noProof="0" dirty="0"/>
          </a:p>
        </p:txBody>
      </p:sp>
    </p:spTree>
    <p:extLst>
      <p:ext uri="{BB962C8B-B14F-4D97-AF65-F5344CB8AC3E}">
        <p14:creationId xmlns:p14="http://schemas.microsoft.com/office/powerpoint/2010/main" val="6887122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5_Big Image Placeholder">
    <p:spTree>
      <p:nvGrpSpPr>
        <p:cNvPr id="1" name=""/>
        <p:cNvGrpSpPr/>
        <p:nvPr/>
      </p:nvGrpSpPr>
      <p:grpSpPr>
        <a:xfrm>
          <a:off x="0" y="0"/>
          <a:ext cx="0" cy="0"/>
          <a:chOff x="0" y="0"/>
          <a:chExt cx="0" cy="0"/>
        </a:xfrm>
      </p:grpSpPr>
      <p:sp>
        <p:nvSpPr>
          <p:cNvPr id="13" name="Picture Placeholder 2"/>
          <p:cNvSpPr>
            <a:spLocks noGrp="1"/>
          </p:cNvSpPr>
          <p:nvPr>
            <p:ph type="pic" sz="quarter" idx="15"/>
          </p:nvPr>
        </p:nvSpPr>
        <p:spPr>
          <a:xfrm>
            <a:off x="770932" y="1498600"/>
            <a:ext cx="2586934" cy="4292600"/>
          </a:xfrm>
          <a:prstGeom prst="rect">
            <a:avLst/>
          </a:prstGeom>
        </p:spPr>
        <p:txBody>
          <a:bodyPr rtlCol="0">
            <a:normAutofit/>
          </a:bodyPr>
          <a:lstStyle>
            <a:lvl1pPr marL="0" indent="0">
              <a:buNone/>
              <a:defRPr sz="1000">
                <a:latin typeface="Calibri Light" panose="020F0302020204030204"/>
                <a:cs typeface="Calibri Light" panose="020F0302020204030204"/>
              </a:defRPr>
            </a:lvl1pPr>
          </a:lstStyle>
          <a:p>
            <a:pPr lvl="0"/>
            <a:endParaRPr lang="en-US" noProof="0" dirty="0"/>
          </a:p>
        </p:txBody>
      </p:sp>
      <p:sp>
        <p:nvSpPr>
          <p:cNvPr id="9" name="Picture Placeholder 2"/>
          <p:cNvSpPr>
            <a:spLocks noGrp="1"/>
          </p:cNvSpPr>
          <p:nvPr>
            <p:ph type="pic" sz="quarter" idx="16"/>
          </p:nvPr>
        </p:nvSpPr>
        <p:spPr>
          <a:xfrm>
            <a:off x="3460511" y="1498600"/>
            <a:ext cx="2586934" cy="4292600"/>
          </a:xfrm>
          <a:prstGeom prst="rect">
            <a:avLst/>
          </a:prstGeom>
        </p:spPr>
        <p:txBody>
          <a:bodyPr rtlCol="0">
            <a:normAutofit/>
          </a:bodyPr>
          <a:lstStyle>
            <a:lvl1pPr marL="0" indent="0">
              <a:buNone/>
              <a:defRPr sz="1000">
                <a:latin typeface="Calibri Light" panose="020F0302020204030204"/>
                <a:cs typeface="Calibri Light" panose="020F0302020204030204"/>
              </a:defRPr>
            </a:lvl1pPr>
          </a:lstStyle>
          <a:p>
            <a:pPr lvl="0"/>
            <a:endParaRPr lang="en-US" noProof="0" dirty="0"/>
          </a:p>
        </p:txBody>
      </p:sp>
      <p:sp>
        <p:nvSpPr>
          <p:cNvPr id="10" name="Picture Placeholder 2"/>
          <p:cNvSpPr>
            <a:spLocks noGrp="1"/>
          </p:cNvSpPr>
          <p:nvPr>
            <p:ph type="pic" sz="quarter" idx="17"/>
          </p:nvPr>
        </p:nvSpPr>
        <p:spPr>
          <a:xfrm>
            <a:off x="6152495" y="1498600"/>
            <a:ext cx="2586934" cy="4292600"/>
          </a:xfrm>
          <a:prstGeom prst="rect">
            <a:avLst/>
          </a:prstGeom>
        </p:spPr>
        <p:txBody>
          <a:bodyPr rtlCol="0">
            <a:normAutofit/>
          </a:bodyPr>
          <a:lstStyle>
            <a:lvl1pPr marL="0" indent="0">
              <a:buNone/>
              <a:defRPr sz="1000">
                <a:latin typeface="Calibri Light" panose="020F0302020204030204"/>
                <a:cs typeface="Calibri Light" panose="020F0302020204030204"/>
              </a:defRPr>
            </a:lvl1pPr>
          </a:lstStyle>
          <a:p>
            <a:pPr lvl="0"/>
            <a:endParaRPr lang="en-US" noProof="0" dirty="0"/>
          </a:p>
        </p:txBody>
      </p:sp>
      <p:sp>
        <p:nvSpPr>
          <p:cNvPr id="14" name="Picture Placeholder 2"/>
          <p:cNvSpPr>
            <a:spLocks noGrp="1"/>
          </p:cNvSpPr>
          <p:nvPr>
            <p:ph type="pic" sz="quarter" idx="18"/>
          </p:nvPr>
        </p:nvSpPr>
        <p:spPr>
          <a:xfrm>
            <a:off x="8842074" y="1498600"/>
            <a:ext cx="2586934" cy="4292600"/>
          </a:xfrm>
          <a:prstGeom prst="rect">
            <a:avLst/>
          </a:prstGeom>
        </p:spPr>
        <p:txBody>
          <a:bodyPr rtlCol="0">
            <a:normAutofit/>
          </a:bodyPr>
          <a:lstStyle>
            <a:lvl1pPr marL="0" indent="0">
              <a:buNone/>
              <a:defRPr sz="1000">
                <a:latin typeface="Calibri Light" panose="020F0302020204030204"/>
                <a:cs typeface="Calibri Light" panose="020F0302020204030204"/>
              </a:defRPr>
            </a:lvl1pPr>
          </a:lstStyle>
          <a:p>
            <a:pPr lvl="0"/>
            <a:endParaRPr lang="en-US" noProof="0" dirty="0"/>
          </a:p>
        </p:txBody>
      </p:sp>
    </p:spTree>
    <p:extLst>
      <p:ext uri="{BB962C8B-B14F-4D97-AF65-F5344CB8AC3E}">
        <p14:creationId xmlns:p14="http://schemas.microsoft.com/office/powerpoint/2010/main" val="9502857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21_Title Slide">
    <p:spTree>
      <p:nvGrpSpPr>
        <p:cNvPr id="1" name=""/>
        <p:cNvGrpSpPr/>
        <p:nvPr/>
      </p:nvGrpSpPr>
      <p:grpSpPr>
        <a:xfrm>
          <a:off x="0" y="0"/>
          <a:ext cx="0" cy="0"/>
          <a:chOff x="0" y="0"/>
          <a:chExt cx="0" cy="0"/>
        </a:xfrm>
      </p:grpSpPr>
      <p:sp>
        <p:nvSpPr>
          <p:cNvPr id="4" name="Picture Placeholder 2"/>
          <p:cNvSpPr>
            <a:spLocks noGrp="1"/>
          </p:cNvSpPr>
          <p:nvPr>
            <p:ph type="pic" sz="quarter" idx="10" hasCustomPrompt="1"/>
          </p:nvPr>
        </p:nvSpPr>
        <p:spPr>
          <a:xfrm>
            <a:off x="3315062" y="2529491"/>
            <a:ext cx="5551552" cy="3099507"/>
          </a:xfrm>
          <a:prstGeom prst="rect">
            <a:avLst/>
          </a:prstGeom>
        </p:spPr>
        <p:txBody>
          <a:bodyPr>
            <a:normAutofit/>
          </a:bodyPr>
          <a:lstStyle>
            <a:lvl1pPr>
              <a:defRPr sz="1200" baseline="0"/>
            </a:lvl1pPr>
          </a:lstStyle>
          <a:p>
            <a:r>
              <a:rPr lang="en-US" dirty="0"/>
              <a:t>Drag your picture here and Send to back</a:t>
            </a:r>
          </a:p>
        </p:txBody>
      </p:sp>
    </p:spTree>
    <p:extLst>
      <p:ext uri="{BB962C8B-B14F-4D97-AF65-F5344CB8AC3E}">
        <p14:creationId xmlns:p14="http://schemas.microsoft.com/office/powerpoint/2010/main" val="128735262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31907840"/>
      </p:ext>
    </p:extLst>
  </p:cSld>
  <p:clrMap bg1="lt1" tx1="dk1" bg2="lt2" tx2="dk2" accent1="accent1" accent2="accent2" accent3="accent3" accent4="accent4" accent5="accent5" accent6="accent6" hlink="hlink" folHlink="folHlink"/>
  <p:sldLayoutIdLst>
    <p:sldLayoutId id="2147483660" r:id="rId1"/>
    <p:sldLayoutId id="2147483665" r:id="rId2"/>
    <p:sldLayoutId id="2147483666" r:id="rId3"/>
    <p:sldLayoutId id="2147483670" r:id="rId4"/>
  </p:sldLayoutIdLst>
  <p:hf hdr="0" ftr="0" dt="0"/>
  <p:txStyles>
    <p:titleStyle>
      <a:lvl1pPr algn="l" defTabSz="914083" rtl="0" eaLnBrk="1" latinLnBrk="0" hangingPunct="1">
        <a:lnSpc>
          <a:spcPct val="90000"/>
        </a:lnSpc>
        <a:spcBef>
          <a:spcPct val="0"/>
        </a:spcBef>
        <a:buNone/>
        <a:defRPr lang="en-US" sz="3000" kern="1200">
          <a:solidFill>
            <a:schemeClr val="tx1"/>
          </a:solidFill>
          <a:latin typeface="Lato" panose="020F0502020204030203" pitchFamily="34" charset="0"/>
          <a:ea typeface="+mj-ea"/>
          <a:cs typeface="+mj-cs"/>
        </a:defRPr>
      </a:lvl1pPr>
    </p:titleStyle>
    <p:bodyStyle>
      <a:lvl1pPr marL="228600" indent="-228600" algn="l" defTabSz="914083" rtl="0" eaLnBrk="1" latinLnBrk="0" hangingPunct="1">
        <a:lnSpc>
          <a:spcPct val="90000"/>
        </a:lnSpc>
        <a:spcBef>
          <a:spcPts val="1000"/>
        </a:spcBef>
        <a:buFont typeface="Arial" panose="020B0604020202020204" pitchFamily="34" charset="0"/>
        <a:buChar char="•"/>
        <a:defRPr lang="en-US" sz="2400" kern="1200" dirty="0" smtClean="0">
          <a:solidFill>
            <a:schemeClr val="tx1"/>
          </a:solidFill>
          <a:effectLst/>
          <a:latin typeface="Lato" panose="020F0502020204030203" pitchFamily="34" charset="0"/>
          <a:ea typeface="+mn-ea"/>
          <a:cs typeface="+mn-cs"/>
        </a:defRPr>
      </a:lvl1pPr>
      <a:lvl2pPr marL="685800" indent="-228600" algn="l" defTabSz="914083" rtl="0" eaLnBrk="1" latinLnBrk="0" hangingPunct="1">
        <a:lnSpc>
          <a:spcPct val="90000"/>
        </a:lnSpc>
        <a:spcBef>
          <a:spcPts val="500"/>
        </a:spcBef>
        <a:buFont typeface="Arial" panose="020B0604020202020204" pitchFamily="34" charset="0"/>
        <a:buChar char="•"/>
        <a:defRPr lang="en-US" sz="2000" kern="1200" dirty="0" smtClean="0">
          <a:solidFill>
            <a:schemeClr val="tx1"/>
          </a:solidFill>
          <a:effectLst/>
          <a:latin typeface="Lato" panose="020F0502020204030203" pitchFamily="34" charset="0"/>
          <a:ea typeface="+mn-ea"/>
          <a:cs typeface="+mn-cs"/>
        </a:defRPr>
      </a:lvl2pPr>
      <a:lvl3pPr marL="1142683" indent="-228600" algn="l" defTabSz="914083" rtl="0" eaLnBrk="1" latinLnBrk="0" hangingPunct="1">
        <a:lnSpc>
          <a:spcPct val="90000"/>
        </a:lnSpc>
        <a:spcBef>
          <a:spcPts val="500"/>
        </a:spcBef>
        <a:buFont typeface="Arial" panose="020B0604020202020204" pitchFamily="34" charset="0"/>
        <a:buChar char="•"/>
        <a:defRPr lang="en-US" sz="1800" kern="1200" dirty="0" smtClean="0">
          <a:solidFill>
            <a:schemeClr val="tx1"/>
          </a:solidFill>
          <a:effectLst/>
          <a:latin typeface="Lato" panose="020F0502020204030203" pitchFamily="34" charset="0"/>
          <a:ea typeface="+mn-ea"/>
          <a:cs typeface="+mn-cs"/>
        </a:defRPr>
      </a:lvl3pPr>
      <a:lvl4pPr marL="1599883" indent="-228600" algn="l" defTabSz="914083" rtl="0" eaLnBrk="1" latinLnBrk="0" hangingPunct="1">
        <a:lnSpc>
          <a:spcPct val="90000"/>
        </a:lnSpc>
        <a:spcBef>
          <a:spcPts val="500"/>
        </a:spcBef>
        <a:buFont typeface="Arial" panose="020B0604020202020204" pitchFamily="34" charset="0"/>
        <a:buChar char="•"/>
        <a:defRPr lang="en-US" sz="1600" kern="1200" dirty="0" smtClean="0">
          <a:solidFill>
            <a:schemeClr val="tx1"/>
          </a:solidFill>
          <a:effectLst/>
          <a:latin typeface="Lato" panose="020F0502020204030203" pitchFamily="34" charset="0"/>
          <a:ea typeface="+mn-ea"/>
          <a:cs typeface="+mn-cs"/>
        </a:defRPr>
      </a:lvl4pPr>
      <a:lvl5pPr marL="2057083" indent="-228600" algn="l" defTabSz="914083" rtl="0" eaLnBrk="1" latinLnBrk="0" hangingPunct="1">
        <a:lnSpc>
          <a:spcPct val="90000"/>
        </a:lnSpc>
        <a:spcBef>
          <a:spcPts val="500"/>
        </a:spcBef>
        <a:buFont typeface="Arial" panose="020B0604020202020204" pitchFamily="34" charset="0"/>
        <a:buChar char="•"/>
        <a:defRPr lang="en-US" sz="1600" kern="1200" dirty="0">
          <a:solidFill>
            <a:schemeClr val="tx1"/>
          </a:solidFill>
          <a:effectLst/>
          <a:latin typeface="Lato" panose="020F0502020204030203" pitchFamily="34" charset="0"/>
          <a:ea typeface="+mn-ea"/>
          <a:cs typeface="+mn-cs"/>
        </a:defRPr>
      </a:lvl5pPr>
      <a:lvl6pPr marL="2513965" indent="-228600" algn="l" defTabSz="91408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165" indent="-228600" algn="l" defTabSz="91408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65" indent="-228600" algn="l" defTabSz="91408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565" indent="-228600" algn="l" defTabSz="91408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083" rtl="0" eaLnBrk="1" latinLnBrk="0" hangingPunct="1">
        <a:defRPr sz="1800" kern="1200">
          <a:solidFill>
            <a:schemeClr val="tx1"/>
          </a:solidFill>
          <a:latin typeface="+mn-lt"/>
          <a:ea typeface="+mn-ea"/>
          <a:cs typeface="+mn-cs"/>
        </a:defRPr>
      </a:lvl1pPr>
      <a:lvl2pPr marL="457200" algn="l" defTabSz="914083" rtl="0" eaLnBrk="1" latinLnBrk="0" hangingPunct="1">
        <a:defRPr sz="1800" kern="1200">
          <a:solidFill>
            <a:schemeClr val="tx1"/>
          </a:solidFill>
          <a:latin typeface="+mn-lt"/>
          <a:ea typeface="+mn-ea"/>
          <a:cs typeface="+mn-cs"/>
        </a:defRPr>
      </a:lvl2pPr>
      <a:lvl3pPr marL="914083" algn="l" defTabSz="914083" rtl="0" eaLnBrk="1" latinLnBrk="0" hangingPunct="1">
        <a:defRPr sz="1800" kern="1200">
          <a:solidFill>
            <a:schemeClr val="tx1"/>
          </a:solidFill>
          <a:latin typeface="+mn-lt"/>
          <a:ea typeface="+mn-ea"/>
          <a:cs typeface="+mn-cs"/>
        </a:defRPr>
      </a:lvl3pPr>
      <a:lvl4pPr marL="1371283" algn="l" defTabSz="914083" rtl="0" eaLnBrk="1" latinLnBrk="0" hangingPunct="1">
        <a:defRPr sz="1800" kern="1200">
          <a:solidFill>
            <a:schemeClr val="tx1"/>
          </a:solidFill>
          <a:latin typeface="+mn-lt"/>
          <a:ea typeface="+mn-ea"/>
          <a:cs typeface="+mn-cs"/>
        </a:defRPr>
      </a:lvl4pPr>
      <a:lvl5pPr marL="1828483" algn="l" defTabSz="914083" rtl="0" eaLnBrk="1" latinLnBrk="0" hangingPunct="1">
        <a:defRPr sz="1800" kern="1200">
          <a:solidFill>
            <a:schemeClr val="tx1"/>
          </a:solidFill>
          <a:latin typeface="+mn-lt"/>
          <a:ea typeface="+mn-ea"/>
          <a:cs typeface="+mn-cs"/>
        </a:defRPr>
      </a:lvl5pPr>
      <a:lvl6pPr marL="2285683" algn="l" defTabSz="914083" rtl="0" eaLnBrk="1" latinLnBrk="0" hangingPunct="1">
        <a:defRPr sz="1800" kern="1200">
          <a:solidFill>
            <a:schemeClr val="tx1"/>
          </a:solidFill>
          <a:latin typeface="+mn-lt"/>
          <a:ea typeface="+mn-ea"/>
          <a:cs typeface="+mn-cs"/>
        </a:defRPr>
      </a:lvl6pPr>
      <a:lvl7pPr marL="2742565" algn="l" defTabSz="914083" rtl="0" eaLnBrk="1" latinLnBrk="0" hangingPunct="1">
        <a:defRPr sz="1800" kern="1200">
          <a:solidFill>
            <a:schemeClr val="tx1"/>
          </a:solidFill>
          <a:latin typeface="+mn-lt"/>
          <a:ea typeface="+mn-ea"/>
          <a:cs typeface="+mn-cs"/>
        </a:defRPr>
      </a:lvl7pPr>
      <a:lvl8pPr marL="3199765" algn="l" defTabSz="914083" rtl="0" eaLnBrk="1" latinLnBrk="0" hangingPunct="1">
        <a:defRPr sz="1800" kern="1200">
          <a:solidFill>
            <a:schemeClr val="tx1"/>
          </a:solidFill>
          <a:latin typeface="+mn-lt"/>
          <a:ea typeface="+mn-ea"/>
          <a:cs typeface="+mn-cs"/>
        </a:defRPr>
      </a:lvl8pPr>
      <a:lvl9pPr marL="3656965" algn="l" defTabSz="91408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png"/><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image" Target="../media/image3.png"/><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4.xml"/><Relationship Id="rId5" Type="http://schemas.openxmlformats.org/officeDocument/2006/relationships/image" Target="../media/image36.png"/><Relationship Id="rId4" Type="http://schemas.openxmlformats.org/officeDocument/2006/relationships/image" Target="../media/image35.png"/></Relationships>
</file>

<file path=ppt/slides/_rels/slide3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4.xml"/><Relationship Id="rId4" Type="http://schemas.openxmlformats.org/officeDocument/2006/relationships/image" Target="../media/image38.png"/></Relationships>
</file>

<file path=ppt/slides/_rels/slide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9.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40.jp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1.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0.tiff"/><Relationship Id="rId2" Type="http://schemas.openxmlformats.org/officeDocument/2006/relationships/image" Target="../media/image3.png"/><Relationship Id="rId1" Type="http://schemas.openxmlformats.org/officeDocument/2006/relationships/slideLayout" Target="../slideLayouts/slideLayout4.xml"/><Relationship Id="rId4" Type="http://schemas.openxmlformats.org/officeDocument/2006/relationships/image" Target="../media/image8.jp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15" name="TextBox 100"/>
          <p:cNvSpPr txBox="1"/>
          <p:nvPr/>
        </p:nvSpPr>
        <p:spPr>
          <a:xfrm>
            <a:off x="6602681" y="5999559"/>
            <a:ext cx="5284519" cy="369338"/>
          </a:xfrm>
          <a:prstGeom prst="rect">
            <a:avLst/>
          </a:prstGeom>
          <a:noFill/>
        </p:spPr>
        <p:txBody>
          <a:bodyPr wrap="square" lIns="91445" tIns="45723" rIns="91445" bIns="45723" rtlCol="0">
            <a:spAutoFit/>
          </a:bodyPr>
          <a:lstStyle/>
          <a:p>
            <a:pPr defTabSz="914083"/>
            <a:r>
              <a:rPr lang="id-ID" b="1" i="1" dirty="0" err="1">
                <a:solidFill>
                  <a:srgbClr val="06080A"/>
                </a:solidFill>
                <a:latin typeface="仿宋" panose="02010609060101010101" pitchFamily="49" charset="-122"/>
                <a:ea typeface="仿宋" panose="02010609060101010101" pitchFamily="49" charset="-122"/>
                <a:cs typeface="+mn-ea"/>
                <a:sym typeface="+mn-lt"/>
              </a:rPr>
              <a:t>http</a:t>
            </a:r>
            <a:r>
              <a:rPr lang="id-ID" b="1" i="1" dirty="0">
                <a:solidFill>
                  <a:srgbClr val="06080A"/>
                </a:solidFill>
                <a:latin typeface="仿宋" panose="02010609060101010101" pitchFamily="49" charset="-122"/>
                <a:ea typeface="仿宋" panose="02010609060101010101" pitchFamily="49" charset="-122"/>
                <a:cs typeface="+mn-ea"/>
                <a:sym typeface="+mn-lt"/>
              </a:rPr>
              <a:t>://</a:t>
            </a:r>
            <a:r>
              <a:rPr lang="id-ID" b="1" i="1" dirty="0" err="1">
                <a:solidFill>
                  <a:srgbClr val="06080A"/>
                </a:solidFill>
                <a:latin typeface="仿宋" panose="02010609060101010101" pitchFamily="49" charset="-122"/>
                <a:ea typeface="仿宋" panose="02010609060101010101" pitchFamily="49" charset="-122"/>
                <a:cs typeface="+mn-ea"/>
                <a:sym typeface="+mn-lt"/>
              </a:rPr>
              <a:t>projects.spring.io</a:t>
            </a:r>
            <a:r>
              <a:rPr lang="id-ID" b="1" i="1" dirty="0">
                <a:solidFill>
                  <a:srgbClr val="06080A"/>
                </a:solidFill>
                <a:latin typeface="仿宋" panose="02010609060101010101" pitchFamily="49" charset="-122"/>
                <a:ea typeface="仿宋" panose="02010609060101010101" pitchFamily="49" charset="-122"/>
                <a:cs typeface="+mn-ea"/>
                <a:sym typeface="+mn-lt"/>
              </a:rPr>
              <a:t>/spring-</a:t>
            </a:r>
            <a:r>
              <a:rPr lang="id-ID" b="1" i="1" dirty="0" err="1">
                <a:solidFill>
                  <a:srgbClr val="06080A"/>
                </a:solidFill>
                <a:latin typeface="仿宋" panose="02010609060101010101" pitchFamily="49" charset="-122"/>
                <a:ea typeface="仿宋" panose="02010609060101010101" pitchFamily="49" charset="-122"/>
                <a:cs typeface="+mn-ea"/>
                <a:sym typeface="+mn-lt"/>
              </a:rPr>
              <a:t>cloud</a:t>
            </a:r>
            <a:r>
              <a:rPr lang="id-ID" b="1" i="1" dirty="0">
                <a:solidFill>
                  <a:srgbClr val="06080A"/>
                </a:solidFill>
                <a:latin typeface="仿宋" panose="02010609060101010101" pitchFamily="49" charset="-122"/>
                <a:ea typeface="仿宋" panose="02010609060101010101" pitchFamily="49" charset="-122"/>
                <a:cs typeface="+mn-ea"/>
                <a:sym typeface="+mn-lt"/>
              </a:rPr>
              <a:t>/</a:t>
            </a:r>
          </a:p>
        </p:txBody>
      </p:sp>
      <p:pic>
        <p:nvPicPr>
          <p:cNvPr id="5" name="图片 4"/>
          <p:cNvPicPr>
            <a:picLocks noChangeAspect="1"/>
          </p:cNvPicPr>
          <p:nvPr/>
        </p:nvPicPr>
        <p:blipFill>
          <a:blip r:embed="rId2"/>
          <a:stretch>
            <a:fillRect/>
          </a:stretch>
        </p:blipFill>
        <p:spPr>
          <a:xfrm>
            <a:off x="1013989" y="5639317"/>
            <a:ext cx="740525" cy="729741"/>
          </a:xfrm>
          <a:prstGeom prst="rect">
            <a:avLst/>
          </a:prstGeom>
        </p:spPr>
      </p:pic>
      <p:sp>
        <p:nvSpPr>
          <p:cNvPr id="17" name="TextBox 100"/>
          <p:cNvSpPr txBox="1"/>
          <p:nvPr/>
        </p:nvSpPr>
        <p:spPr>
          <a:xfrm>
            <a:off x="1550881" y="5999559"/>
            <a:ext cx="938826" cy="338560"/>
          </a:xfrm>
          <a:prstGeom prst="rect">
            <a:avLst/>
          </a:prstGeom>
          <a:noFill/>
        </p:spPr>
        <p:txBody>
          <a:bodyPr wrap="square" lIns="91445" tIns="45723" rIns="91445" bIns="45723" rtlCol="0">
            <a:spAutoFit/>
          </a:bodyPr>
          <a:lstStyle/>
          <a:p>
            <a:pPr defTabSz="914083"/>
            <a:r>
              <a:rPr lang="id-ID" sz="1600" b="1" i="1" dirty="0">
                <a:solidFill>
                  <a:srgbClr val="06080A"/>
                </a:solidFill>
                <a:latin typeface="仿宋" panose="02010609060101010101" pitchFamily="49" charset="-122"/>
                <a:ea typeface="仿宋" panose="02010609060101010101" pitchFamily="49" charset="-122"/>
                <a:cs typeface="+mn-ea"/>
                <a:sym typeface="+mn-lt"/>
              </a:rPr>
              <a:t>Harry</a:t>
            </a:r>
            <a:endParaRPr lang="id-ID" b="1" i="1" dirty="0">
              <a:solidFill>
                <a:srgbClr val="06080A"/>
              </a:solidFill>
              <a:latin typeface="仿宋" panose="02010609060101010101" pitchFamily="49" charset="-122"/>
              <a:ea typeface="仿宋" panose="02010609060101010101" pitchFamily="49" charset="-122"/>
              <a:cs typeface="+mn-ea"/>
              <a:sym typeface="+mn-lt"/>
            </a:endParaRPr>
          </a:p>
        </p:txBody>
      </p:sp>
      <p:pic>
        <p:nvPicPr>
          <p:cNvPr id="2" name="图片 1">
            <a:extLst>
              <a:ext uri="{FF2B5EF4-FFF2-40B4-BE49-F238E27FC236}">
                <a16:creationId xmlns:a16="http://schemas.microsoft.com/office/drawing/2014/main" id="{DFBAE023-2C58-0145-A20A-7D60F557C631}"/>
              </a:ext>
            </a:extLst>
          </p:cNvPr>
          <p:cNvPicPr>
            <a:picLocks noChangeAspect="1"/>
          </p:cNvPicPr>
          <p:nvPr/>
        </p:nvPicPr>
        <p:blipFill>
          <a:blip r:embed="rId3"/>
          <a:stretch>
            <a:fillRect/>
          </a:stretch>
        </p:blipFill>
        <p:spPr>
          <a:xfrm>
            <a:off x="2406650" y="503866"/>
            <a:ext cx="6838290" cy="4969256"/>
          </a:xfrm>
          <a:prstGeom prst="rect">
            <a:avLst/>
          </a:prstGeom>
        </p:spPr>
      </p:pic>
    </p:spTree>
    <p:extLst>
      <p:ext uri="{BB962C8B-B14F-4D97-AF65-F5344CB8AC3E}">
        <p14:creationId xmlns:p14="http://schemas.microsoft.com/office/powerpoint/2010/main" val="2029092958"/>
      </p:ext>
    </p:extLst>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2262761" y="359404"/>
            <a:ext cx="9425263"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Eureka</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a:solidFill>
                  <a:srgbClr val="FF0000"/>
                </a:solidFill>
                <a:latin typeface="仿宋" panose="02010609060101010101" pitchFamily="49" charset="-122"/>
                <a:ea typeface="仿宋" panose="02010609060101010101" pitchFamily="49" charset="-122"/>
                <a:cs typeface="+mn-ea"/>
                <a:sym typeface="+mn-lt"/>
              </a:rPr>
              <a:t>vs</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Consul</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a:solidFill>
                  <a:srgbClr val="FF0000"/>
                </a:solidFill>
                <a:latin typeface="仿宋" panose="02010609060101010101" pitchFamily="49" charset="-122"/>
                <a:ea typeface="仿宋" panose="02010609060101010101" pitchFamily="49" charset="-122"/>
                <a:cs typeface="+mn-ea"/>
                <a:sym typeface="+mn-lt"/>
              </a:rPr>
              <a:t>vs</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Zookeeper</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a:solidFill>
                  <a:srgbClr val="FF0000"/>
                </a:solidFill>
                <a:latin typeface="仿宋" panose="02010609060101010101" pitchFamily="49" charset="-122"/>
                <a:ea typeface="仿宋" panose="02010609060101010101" pitchFamily="49" charset="-122"/>
                <a:cs typeface="+mn-ea"/>
                <a:sym typeface="+mn-lt"/>
              </a:rPr>
              <a:t>vs</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err="1">
                <a:solidFill>
                  <a:srgbClr val="7030A0"/>
                </a:solidFill>
                <a:latin typeface="仿宋" panose="02010609060101010101" pitchFamily="49" charset="-122"/>
                <a:ea typeface="仿宋" panose="02010609060101010101" pitchFamily="49" charset="-122"/>
                <a:cs typeface="+mn-ea"/>
                <a:sym typeface="+mn-lt"/>
              </a:rPr>
              <a:t>Etcd</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p:cNvPicPr>
            <a:picLocks noChangeAspect="1"/>
          </p:cNvPicPr>
          <p:nvPr/>
        </p:nvPicPr>
        <p:blipFill>
          <a:blip r:embed="rId2"/>
          <a:stretch>
            <a:fillRect/>
          </a:stretch>
        </p:blipFill>
        <p:spPr>
          <a:xfrm>
            <a:off x="775136" y="359404"/>
            <a:ext cx="1424251" cy="628052"/>
          </a:xfrm>
          <a:prstGeom prst="rect">
            <a:avLst/>
          </a:prstGeom>
        </p:spPr>
      </p:pic>
      <p:pic>
        <p:nvPicPr>
          <p:cNvPr id="2" name="图片 1">
            <a:extLst>
              <a:ext uri="{FF2B5EF4-FFF2-40B4-BE49-F238E27FC236}">
                <a16:creationId xmlns:a16="http://schemas.microsoft.com/office/drawing/2014/main" id="{A7AA827A-38D2-BE45-8AC8-3D32AD608476}"/>
              </a:ext>
            </a:extLst>
          </p:cNvPr>
          <p:cNvPicPr>
            <a:picLocks noChangeAspect="1"/>
          </p:cNvPicPr>
          <p:nvPr/>
        </p:nvPicPr>
        <p:blipFill>
          <a:blip r:embed="rId3"/>
          <a:stretch>
            <a:fillRect/>
          </a:stretch>
        </p:blipFill>
        <p:spPr>
          <a:xfrm>
            <a:off x="775136" y="1275579"/>
            <a:ext cx="9575882" cy="4600067"/>
          </a:xfrm>
          <a:prstGeom prst="rect">
            <a:avLst/>
          </a:prstGeom>
        </p:spPr>
      </p:pic>
    </p:spTree>
    <p:extLst>
      <p:ext uri="{BB962C8B-B14F-4D97-AF65-F5344CB8AC3E}">
        <p14:creationId xmlns:p14="http://schemas.microsoft.com/office/powerpoint/2010/main" val="4252390755"/>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2262761" y="359404"/>
            <a:ext cx="9425263"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Spring Cloud Ribbon</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p:cNvPicPr>
            <a:picLocks noChangeAspect="1"/>
          </p:cNvPicPr>
          <p:nvPr/>
        </p:nvPicPr>
        <p:blipFill>
          <a:blip r:embed="rId2"/>
          <a:stretch>
            <a:fillRect/>
          </a:stretch>
        </p:blipFill>
        <p:spPr>
          <a:xfrm>
            <a:off x="775136" y="359404"/>
            <a:ext cx="1424251" cy="628052"/>
          </a:xfrm>
          <a:prstGeom prst="rect">
            <a:avLst/>
          </a:prstGeom>
        </p:spPr>
      </p:pic>
      <p:sp>
        <p:nvSpPr>
          <p:cNvPr id="8" name="TextBox 50"/>
          <p:cNvSpPr txBox="1"/>
          <p:nvPr/>
        </p:nvSpPr>
        <p:spPr>
          <a:xfrm>
            <a:off x="1976131" y="4579393"/>
            <a:ext cx="8057584" cy="954107"/>
          </a:xfrm>
          <a:prstGeom prst="rect">
            <a:avLst/>
          </a:prstGeom>
          <a:noFill/>
        </p:spPr>
        <p:txBody>
          <a:bodyPr wrap="square" rtlCol="0">
            <a:spAutoFit/>
          </a:bodyPr>
          <a:lstStyle/>
          <a:p>
            <a:r>
              <a:rPr lang="zh-CN" altLang="en-US" sz="2800" b="1" dirty="0">
                <a:solidFill>
                  <a:srgbClr val="06080A"/>
                </a:solidFill>
                <a:latin typeface="仿宋" panose="02010609060101010101" pitchFamily="49" charset="-122"/>
                <a:ea typeface="仿宋" panose="02010609060101010101" pitchFamily="49" charset="-122"/>
                <a:cs typeface="+mn-ea"/>
                <a:sym typeface="+mn-lt"/>
              </a:rPr>
              <a:t>提供客户端的负载均衡，有多种负载均衡策略可供选择，可配合服务发现和断路器使用</a:t>
            </a:r>
            <a:endParaRPr lang="en-US" sz="2800" b="1" dirty="0">
              <a:solidFill>
                <a:srgbClr val="06080A"/>
              </a:solidFill>
              <a:latin typeface="仿宋" panose="02010609060101010101" pitchFamily="49" charset="-122"/>
              <a:ea typeface="仿宋" panose="02010609060101010101" pitchFamily="49" charset="-122"/>
              <a:cs typeface="+mn-ea"/>
              <a:sym typeface="+mn-lt"/>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00161" y="2154129"/>
            <a:ext cx="3809524" cy="1904762"/>
          </a:xfrm>
          <a:prstGeom prst="rect">
            <a:avLst/>
          </a:prstGeom>
        </p:spPr>
      </p:pic>
      <p:sp>
        <p:nvSpPr>
          <p:cNvPr id="7" name="TextBox 50"/>
          <p:cNvSpPr txBox="1"/>
          <p:nvPr/>
        </p:nvSpPr>
        <p:spPr>
          <a:xfrm>
            <a:off x="1578018" y="1110407"/>
            <a:ext cx="10110006" cy="523220"/>
          </a:xfrm>
          <a:prstGeom prst="rect">
            <a:avLst/>
          </a:prstGeom>
          <a:noFill/>
        </p:spPr>
        <p:txBody>
          <a:bodyPr wrap="square" rtlCol="0">
            <a:spAutoFit/>
          </a:bodyPr>
          <a:lstStyle/>
          <a:p>
            <a:r>
              <a:rPr lang="en-US" altLang="zh-CN" sz="2800" b="1" dirty="0">
                <a:solidFill>
                  <a:srgbClr val="06080A"/>
                </a:solidFill>
                <a:latin typeface="仿宋" panose="02010609060101010101" pitchFamily="49" charset="-122"/>
                <a:ea typeface="仿宋" panose="02010609060101010101" pitchFamily="49" charset="-122"/>
                <a:cs typeface="+mn-ea"/>
                <a:sym typeface="+mn-lt"/>
              </a:rPr>
              <a:t>https://github.com/Netflix/ribbon</a:t>
            </a:r>
            <a:endParaRPr lang="en-US" sz="2800" b="1" dirty="0">
              <a:solidFill>
                <a:srgbClr val="06080A"/>
              </a:solidFill>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4243956577"/>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2262761" y="359404"/>
            <a:ext cx="9425263"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Spring Cloud </a:t>
            </a:r>
            <a:r>
              <a:rPr lang="en-US" altLang="zh-CN" sz="2800" b="1" dirty="0" err="1">
                <a:solidFill>
                  <a:srgbClr val="7030A0"/>
                </a:solidFill>
                <a:latin typeface="仿宋" panose="02010609060101010101" pitchFamily="49" charset="-122"/>
                <a:ea typeface="仿宋" panose="02010609060101010101" pitchFamily="49" charset="-122"/>
                <a:cs typeface="+mn-ea"/>
                <a:sym typeface="+mn-lt"/>
              </a:rPr>
              <a:t>Hystrix</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p:cNvPicPr>
            <a:picLocks noChangeAspect="1"/>
          </p:cNvPicPr>
          <p:nvPr/>
        </p:nvPicPr>
        <p:blipFill>
          <a:blip r:embed="rId2"/>
          <a:stretch>
            <a:fillRect/>
          </a:stretch>
        </p:blipFill>
        <p:spPr>
          <a:xfrm>
            <a:off x="775136" y="359404"/>
            <a:ext cx="1424251" cy="628052"/>
          </a:xfrm>
          <a:prstGeom prst="rect">
            <a:avLst/>
          </a:prstGeom>
        </p:spPr>
      </p:pic>
      <p:sp>
        <p:nvSpPr>
          <p:cNvPr id="8" name="TextBox 50"/>
          <p:cNvSpPr txBox="1"/>
          <p:nvPr/>
        </p:nvSpPr>
        <p:spPr>
          <a:xfrm>
            <a:off x="2019440" y="4579393"/>
            <a:ext cx="8057584" cy="1384995"/>
          </a:xfrm>
          <a:prstGeom prst="rect">
            <a:avLst/>
          </a:prstGeom>
          <a:noFill/>
        </p:spPr>
        <p:txBody>
          <a:bodyPr wrap="square" rtlCol="0">
            <a:spAutoFit/>
          </a:bodyPr>
          <a:lstStyle/>
          <a:p>
            <a:r>
              <a:rPr lang="zh-CN" altLang="en-US" sz="2800" b="1" dirty="0">
                <a:solidFill>
                  <a:srgbClr val="06080A"/>
                </a:solidFill>
                <a:latin typeface="仿宋" panose="02010609060101010101" pitchFamily="49" charset="-122"/>
                <a:ea typeface="仿宋" panose="02010609060101010101" pitchFamily="49" charset="-122"/>
                <a:cs typeface="+mn-ea"/>
                <a:sym typeface="+mn-lt"/>
              </a:rPr>
              <a:t>熔断器，容错管理工具，旨在通过熔断机制控制服务和第三方库的节点</a:t>
            </a:r>
            <a:r>
              <a:rPr lang="en-US" altLang="zh-CN" sz="2800" b="1" dirty="0">
                <a:solidFill>
                  <a:srgbClr val="06080A"/>
                </a:solidFill>
                <a:latin typeface="仿宋" panose="02010609060101010101" pitchFamily="49" charset="-122"/>
                <a:ea typeface="仿宋" panose="02010609060101010101" pitchFamily="49" charset="-122"/>
                <a:cs typeface="+mn-ea"/>
                <a:sym typeface="+mn-lt"/>
              </a:rPr>
              <a:t>,</a:t>
            </a:r>
            <a:r>
              <a:rPr lang="zh-CN" altLang="en-US" sz="2800" b="1" dirty="0">
                <a:solidFill>
                  <a:srgbClr val="06080A"/>
                </a:solidFill>
                <a:latin typeface="仿宋" panose="02010609060101010101" pitchFamily="49" charset="-122"/>
                <a:ea typeface="仿宋" panose="02010609060101010101" pitchFamily="49" charset="-122"/>
                <a:cs typeface="+mn-ea"/>
                <a:sym typeface="+mn-lt"/>
              </a:rPr>
              <a:t>从而对延迟和故障提供更强大的容错能力</a:t>
            </a:r>
            <a:endParaRPr lang="en-US" sz="2800" b="1" dirty="0">
              <a:solidFill>
                <a:srgbClr val="06080A"/>
              </a:solidFill>
              <a:latin typeface="仿宋" panose="02010609060101010101" pitchFamily="49" charset="-122"/>
              <a:ea typeface="仿宋" panose="02010609060101010101" pitchFamily="49" charset="-122"/>
              <a:cs typeface="+mn-ea"/>
              <a:sym typeface="+mn-lt"/>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43470" y="2154129"/>
            <a:ext cx="3809524" cy="1904762"/>
          </a:xfrm>
          <a:prstGeom prst="rect">
            <a:avLst/>
          </a:prstGeom>
        </p:spPr>
      </p:pic>
      <p:sp>
        <p:nvSpPr>
          <p:cNvPr id="7" name="TextBox 50"/>
          <p:cNvSpPr txBox="1"/>
          <p:nvPr/>
        </p:nvSpPr>
        <p:spPr>
          <a:xfrm>
            <a:off x="1578018" y="1110407"/>
            <a:ext cx="10110006" cy="523220"/>
          </a:xfrm>
          <a:prstGeom prst="rect">
            <a:avLst/>
          </a:prstGeom>
          <a:noFill/>
        </p:spPr>
        <p:txBody>
          <a:bodyPr wrap="square" rtlCol="0">
            <a:spAutoFit/>
          </a:bodyPr>
          <a:lstStyle/>
          <a:p>
            <a:r>
              <a:rPr lang="en-US" altLang="zh-CN" sz="2800" b="1" dirty="0">
                <a:solidFill>
                  <a:srgbClr val="06080A"/>
                </a:solidFill>
                <a:latin typeface="仿宋" panose="02010609060101010101" pitchFamily="49" charset="-122"/>
                <a:ea typeface="仿宋" panose="02010609060101010101" pitchFamily="49" charset="-122"/>
                <a:cs typeface="+mn-ea"/>
                <a:sym typeface="+mn-lt"/>
              </a:rPr>
              <a:t>https://github.com/Netflix/hystrix</a:t>
            </a:r>
            <a:endParaRPr lang="en-US" sz="2800" b="1" dirty="0">
              <a:solidFill>
                <a:srgbClr val="06080A"/>
              </a:solidFill>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83270295"/>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2262761" y="359404"/>
            <a:ext cx="9425263"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Spring Cloud </a:t>
            </a:r>
            <a:r>
              <a:rPr lang="en-US" altLang="zh-CN" sz="2800" b="1" dirty="0" err="1">
                <a:solidFill>
                  <a:srgbClr val="7030A0"/>
                </a:solidFill>
                <a:latin typeface="仿宋" panose="02010609060101010101" pitchFamily="49" charset="-122"/>
                <a:ea typeface="仿宋" panose="02010609060101010101" pitchFamily="49" charset="-122"/>
                <a:cs typeface="+mn-ea"/>
                <a:sym typeface="+mn-lt"/>
              </a:rPr>
              <a:t>Hystrix</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 </a:t>
            </a:r>
            <a:r>
              <a:rPr lang="en-US" altLang="zh-CN" sz="2800" b="1" dirty="0">
                <a:solidFill>
                  <a:srgbClr val="FF0000"/>
                </a:solidFill>
                <a:latin typeface="仿宋" panose="02010609060101010101" pitchFamily="49" charset="-122"/>
                <a:ea typeface="仿宋" panose="02010609060101010101" pitchFamily="49" charset="-122"/>
                <a:cs typeface="+mn-ea"/>
                <a:sym typeface="+mn-lt"/>
              </a:rPr>
              <a:t>VS</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 Alibaba Sentinel</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p:cNvPicPr>
            <a:picLocks noChangeAspect="1"/>
          </p:cNvPicPr>
          <p:nvPr/>
        </p:nvPicPr>
        <p:blipFill>
          <a:blip r:embed="rId2"/>
          <a:stretch>
            <a:fillRect/>
          </a:stretch>
        </p:blipFill>
        <p:spPr>
          <a:xfrm>
            <a:off x="775136" y="359404"/>
            <a:ext cx="1424251" cy="628052"/>
          </a:xfrm>
          <a:prstGeom prst="rect">
            <a:avLst/>
          </a:prstGeom>
        </p:spPr>
      </p:pic>
      <p:sp>
        <p:nvSpPr>
          <p:cNvPr id="8" name="TextBox 50"/>
          <p:cNvSpPr txBox="1"/>
          <p:nvPr/>
        </p:nvSpPr>
        <p:spPr>
          <a:xfrm>
            <a:off x="1578018" y="4579393"/>
            <a:ext cx="8499006" cy="954107"/>
          </a:xfrm>
          <a:prstGeom prst="rect">
            <a:avLst/>
          </a:prstGeom>
          <a:noFill/>
        </p:spPr>
        <p:txBody>
          <a:bodyPr wrap="square" rtlCol="0">
            <a:spAutoFit/>
          </a:bodyPr>
          <a:lstStyle/>
          <a:p>
            <a:r>
              <a:rPr lang="en-US" sz="2800" b="1" dirty="0">
                <a:solidFill>
                  <a:srgbClr val="06080A"/>
                </a:solidFill>
                <a:latin typeface="仿宋" panose="02010609060101010101" pitchFamily="49" charset="-122"/>
                <a:ea typeface="仿宋" panose="02010609060101010101" pitchFamily="49" charset="-122"/>
                <a:cs typeface="+mn-ea"/>
                <a:sym typeface="+mn-lt"/>
              </a:rPr>
              <a:t>A lightweight flow-control library providing high-available protection and monitoring</a:t>
            </a:r>
          </a:p>
        </p:txBody>
      </p:sp>
      <p:sp>
        <p:nvSpPr>
          <p:cNvPr id="7" name="TextBox 50"/>
          <p:cNvSpPr txBox="1"/>
          <p:nvPr/>
        </p:nvSpPr>
        <p:spPr>
          <a:xfrm>
            <a:off x="1578018" y="1110407"/>
            <a:ext cx="10110006" cy="523220"/>
          </a:xfrm>
          <a:prstGeom prst="rect">
            <a:avLst/>
          </a:prstGeom>
          <a:noFill/>
        </p:spPr>
        <p:txBody>
          <a:bodyPr wrap="square" rtlCol="0">
            <a:spAutoFit/>
          </a:bodyPr>
          <a:lstStyle/>
          <a:p>
            <a:r>
              <a:rPr lang="en-US" sz="2800" b="1" dirty="0">
                <a:solidFill>
                  <a:srgbClr val="06080A"/>
                </a:solidFill>
                <a:latin typeface="仿宋" panose="02010609060101010101" pitchFamily="49" charset="-122"/>
                <a:ea typeface="仿宋" panose="02010609060101010101" pitchFamily="49" charset="-122"/>
                <a:cs typeface="+mn-ea"/>
                <a:sym typeface="+mn-lt"/>
              </a:rPr>
              <a:t>https://</a:t>
            </a:r>
            <a:r>
              <a:rPr lang="en-US" sz="2800" b="1" dirty="0" err="1">
                <a:solidFill>
                  <a:srgbClr val="06080A"/>
                </a:solidFill>
                <a:latin typeface="仿宋" panose="02010609060101010101" pitchFamily="49" charset="-122"/>
                <a:ea typeface="仿宋" panose="02010609060101010101" pitchFamily="49" charset="-122"/>
                <a:cs typeface="+mn-ea"/>
                <a:sym typeface="+mn-lt"/>
              </a:rPr>
              <a:t>github.com</a:t>
            </a:r>
            <a:r>
              <a:rPr lang="en-US" sz="2800" b="1" dirty="0">
                <a:solidFill>
                  <a:srgbClr val="06080A"/>
                </a:solidFill>
                <a:latin typeface="仿宋" panose="02010609060101010101" pitchFamily="49" charset="-122"/>
                <a:ea typeface="仿宋" panose="02010609060101010101" pitchFamily="49" charset="-122"/>
                <a:cs typeface="+mn-ea"/>
                <a:sym typeface="+mn-lt"/>
              </a:rPr>
              <a:t>/</a:t>
            </a:r>
            <a:r>
              <a:rPr lang="en-US" sz="2800" b="1" dirty="0" err="1">
                <a:solidFill>
                  <a:srgbClr val="06080A"/>
                </a:solidFill>
                <a:latin typeface="仿宋" panose="02010609060101010101" pitchFamily="49" charset="-122"/>
                <a:ea typeface="仿宋" panose="02010609060101010101" pitchFamily="49" charset="-122"/>
                <a:cs typeface="+mn-ea"/>
                <a:sym typeface="+mn-lt"/>
              </a:rPr>
              <a:t>alibaba</a:t>
            </a:r>
            <a:r>
              <a:rPr lang="en-US" sz="2800" b="1" dirty="0">
                <a:solidFill>
                  <a:srgbClr val="06080A"/>
                </a:solidFill>
                <a:latin typeface="仿宋" panose="02010609060101010101" pitchFamily="49" charset="-122"/>
                <a:ea typeface="仿宋" panose="02010609060101010101" pitchFamily="49" charset="-122"/>
                <a:cs typeface="+mn-ea"/>
                <a:sym typeface="+mn-lt"/>
              </a:rPr>
              <a:t>/Sentinel</a:t>
            </a:r>
          </a:p>
        </p:txBody>
      </p:sp>
      <p:pic>
        <p:nvPicPr>
          <p:cNvPr id="4" name="图片 3">
            <a:extLst>
              <a:ext uri="{FF2B5EF4-FFF2-40B4-BE49-F238E27FC236}">
                <a16:creationId xmlns:a16="http://schemas.microsoft.com/office/drawing/2014/main" id="{16259B43-A649-554F-A5F2-AA02EADB4090}"/>
              </a:ext>
            </a:extLst>
          </p:cNvPr>
          <p:cNvPicPr>
            <a:picLocks noChangeAspect="1"/>
          </p:cNvPicPr>
          <p:nvPr/>
        </p:nvPicPr>
        <p:blipFill>
          <a:blip r:embed="rId3"/>
          <a:stretch>
            <a:fillRect/>
          </a:stretch>
        </p:blipFill>
        <p:spPr>
          <a:xfrm>
            <a:off x="2262761" y="2242910"/>
            <a:ext cx="5321300" cy="1727200"/>
          </a:xfrm>
          <a:prstGeom prst="rect">
            <a:avLst/>
          </a:prstGeom>
        </p:spPr>
      </p:pic>
    </p:spTree>
    <p:extLst>
      <p:ext uri="{BB962C8B-B14F-4D97-AF65-F5344CB8AC3E}">
        <p14:creationId xmlns:p14="http://schemas.microsoft.com/office/powerpoint/2010/main" val="2913866208"/>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2262761" y="359404"/>
            <a:ext cx="9425263"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Spring Cloud Feign</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p:cNvPicPr>
            <a:picLocks noChangeAspect="1"/>
          </p:cNvPicPr>
          <p:nvPr/>
        </p:nvPicPr>
        <p:blipFill>
          <a:blip r:embed="rId2"/>
          <a:stretch>
            <a:fillRect/>
          </a:stretch>
        </p:blipFill>
        <p:spPr>
          <a:xfrm>
            <a:off x="775136" y="359404"/>
            <a:ext cx="1424251" cy="628052"/>
          </a:xfrm>
          <a:prstGeom prst="rect">
            <a:avLst/>
          </a:prstGeom>
        </p:spPr>
      </p:pic>
      <p:sp>
        <p:nvSpPr>
          <p:cNvPr id="8" name="TextBox 50"/>
          <p:cNvSpPr txBox="1"/>
          <p:nvPr/>
        </p:nvSpPr>
        <p:spPr>
          <a:xfrm>
            <a:off x="1985455" y="4506965"/>
            <a:ext cx="8057584" cy="523220"/>
          </a:xfrm>
          <a:prstGeom prst="rect">
            <a:avLst/>
          </a:prstGeom>
          <a:noFill/>
        </p:spPr>
        <p:txBody>
          <a:bodyPr wrap="square" rtlCol="0">
            <a:spAutoFit/>
          </a:bodyPr>
          <a:lstStyle/>
          <a:p>
            <a:r>
              <a:rPr lang="en-US" altLang="zh-CN" sz="2800" b="1" dirty="0">
                <a:solidFill>
                  <a:srgbClr val="06080A"/>
                </a:solidFill>
                <a:latin typeface="仿宋" panose="02010609060101010101" pitchFamily="49" charset="-122"/>
                <a:ea typeface="仿宋" panose="02010609060101010101" pitchFamily="49" charset="-122"/>
                <a:cs typeface="+mn-ea"/>
                <a:sym typeface="+mn-lt"/>
              </a:rPr>
              <a:t>Feign</a:t>
            </a:r>
            <a:r>
              <a:rPr lang="zh-CN" altLang="en-US" sz="2800" b="1" dirty="0">
                <a:solidFill>
                  <a:srgbClr val="06080A"/>
                </a:solidFill>
                <a:latin typeface="仿宋" panose="02010609060101010101" pitchFamily="49" charset="-122"/>
                <a:ea typeface="仿宋" panose="02010609060101010101" pitchFamily="49" charset="-122"/>
                <a:cs typeface="+mn-ea"/>
                <a:sym typeface="+mn-lt"/>
              </a:rPr>
              <a:t>是一种声明式、模板化的</a:t>
            </a:r>
            <a:r>
              <a:rPr lang="en-US" altLang="zh-CN" sz="2800" b="1" dirty="0">
                <a:solidFill>
                  <a:srgbClr val="06080A"/>
                </a:solidFill>
                <a:latin typeface="仿宋" panose="02010609060101010101" pitchFamily="49" charset="-122"/>
                <a:ea typeface="仿宋" panose="02010609060101010101" pitchFamily="49" charset="-122"/>
                <a:cs typeface="+mn-ea"/>
                <a:sym typeface="+mn-lt"/>
              </a:rPr>
              <a:t>HTTP</a:t>
            </a:r>
            <a:r>
              <a:rPr lang="zh-CN" altLang="en-US" sz="2800" b="1" dirty="0">
                <a:solidFill>
                  <a:srgbClr val="06080A"/>
                </a:solidFill>
                <a:latin typeface="仿宋" panose="02010609060101010101" pitchFamily="49" charset="-122"/>
                <a:ea typeface="仿宋" panose="02010609060101010101" pitchFamily="49" charset="-122"/>
                <a:cs typeface="+mn-ea"/>
                <a:sym typeface="+mn-lt"/>
              </a:rPr>
              <a:t>客户端</a:t>
            </a:r>
            <a:endParaRPr lang="en-US" sz="2800" b="1" dirty="0">
              <a:solidFill>
                <a:srgbClr val="06080A"/>
              </a:solidFill>
              <a:latin typeface="仿宋" panose="02010609060101010101" pitchFamily="49" charset="-122"/>
              <a:ea typeface="仿宋" panose="02010609060101010101" pitchFamily="49" charset="-122"/>
              <a:cs typeface="+mn-ea"/>
              <a:sym typeface="+mn-lt"/>
            </a:endParaRPr>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09485" y="2154129"/>
            <a:ext cx="3809524" cy="1904762"/>
          </a:xfrm>
          <a:prstGeom prst="rect">
            <a:avLst/>
          </a:prstGeom>
        </p:spPr>
      </p:pic>
      <p:sp>
        <p:nvSpPr>
          <p:cNvPr id="7" name="TextBox 50"/>
          <p:cNvSpPr txBox="1"/>
          <p:nvPr/>
        </p:nvSpPr>
        <p:spPr>
          <a:xfrm>
            <a:off x="1578018" y="1110407"/>
            <a:ext cx="10110006" cy="523220"/>
          </a:xfrm>
          <a:prstGeom prst="rect">
            <a:avLst/>
          </a:prstGeom>
          <a:noFill/>
        </p:spPr>
        <p:txBody>
          <a:bodyPr wrap="square" rtlCol="0">
            <a:spAutoFit/>
          </a:bodyPr>
          <a:lstStyle/>
          <a:p>
            <a:r>
              <a:rPr lang="en-US" altLang="zh-CN" sz="2800" b="1" dirty="0">
                <a:solidFill>
                  <a:srgbClr val="06080A"/>
                </a:solidFill>
                <a:latin typeface="仿宋" panose="02010609060101010101" pitchFamily="49" charset="-122"/>
                <a:ea typeface="仿宋" panose="02010609060101010101" pitchFamily="49" charset="-122"/>
                <a:cs typeface="+mn-ea"/>
                <a:sym typeface="+mn-lt"/>
              </a:rPr>
              <a:t>https://github.com/OpenFeign/feign</a:t>
            </a:r>
            <a:endParaRPr lang="en-US" sz="2800" b="1" dirty="0">
              <a:solidFill>
                <a:srgbClr val="06080A"/>
              </a:solidFill>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1476957400"/>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2262761" y="359404"/>
            <a:ext cx="9425263"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Spring Cloud </a:t>
            </a:r>
            <a:r>
              <a:rPr lang="en-US" altLang="zh-CN" sz="2800" b="1" dirty="0" err="1">
                <a:solidFill>
                  <a:srgbClr val="7030A0"/>
                </a:solidFill>
                <a:latin typeface="仿宋" panose="02010609060101010101" pitchFamily="49" charset="-122"/>
                <a:ea typeface="仿宋" panose="02010609060101010101" pitchFamily="49" charset="-122"/>
                <a:cs typeface="+mn-ea"/>
                <a:sym typeface="+mn-lt"/>
              </a:rPr>
              <a:t>Zuul</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p:cNvPicPr>
            <a:picLocks noChangeAspect="1"/>
          </p:cNvPicPr>
          <p:nvPr/>
        </p:nvPicPr>
        <p:blipFill>
          <a:blip r:embed="rId2"/>
          <a:stretch>
            <a:fillRect/>
          </a:stretch>
        </p:blipFill>
        <p:spPr>
          <a:xfrm>
            <a:off x="775136" y="359404"/>
            <a:ext cx="1424251" cy="628052"/>
          </a:xfrm>
          <a:prstGeom prst="rect">
            <a:avLst/>
          </a:prstGeom>
        </p:spPr>
      </p:pic>
      <p:sp>
        <p:nvSpPr>
          <p:cNvPr id="8" name="TextBox 50"/>
          <p:cNvSpPr txBox="1"/>
          <p:nvPr/>
        </p:nvSpPr>
        <p:spPr>
          <a:xfrm>
            <a:off x="1978902" y="4579393"/>
            <a:ext cx="8057584" cy="1384995"/>
          </a:xfrm>
          <a:prstGeom prst="rect">
            <a:avLst/>
          </a:prstGeom>
          <a:noFill/>
        </p:spPr>
        <p:txBody>
          <a:bodyPr wrap="square" rtlCol="0">
            <a:spAutoFit/>
          </a:bodyPr>
          <a:lstStyle/>
          <a:p>
            <a:r>
              <a:rPr lang="en-US" altLang="zh-CN" sz="2800" b="1" dirty="0" err="1">
                <a:solidFill>
                  <a:srgbClr val="06080A"/>
                </a:solidFill>
                <a:latin typeface="仿宋" panose="02010609060101010101" pitchFamily="49" charset="-122"/>
                <a:ea typeface="仿宋" panose="02010609060101010101" pitchFamily="49" charset="-122"/>
                <a:cs typeface="+mn-ea"/>
                <a:sym typeface="+mn-lt"/>
              </a:rPr>
              <a:t>Zuul</a:t>
            </a:r>
            <a:r>
              <a:rPr lang="en-US" altLang="zh-CN" sz="2800" b="1" dirty="0">
                <a:solidFill>
                  <a:srgbClr val="06080A"/>
                </a:solidFill>
                <a:latin typeface="仿宋" panose="02010609060101010101" pitchFamily="49" charset="-122"/>
                <a:ea typeface="仿宋" panose="02010609060101010101" pitchFamily="49" charset="-122"/>
                <a:cs typeface="+mn-ea"/>
                <a:sym typeface="+mn-lt"/>
              </a:rPr>
              <a:t> </a:t>
            </a:r>
            <a:r>
              <a:rPr lang="zh-CN" altLang="en-US" sz="2800" b="1" dirty="0">
                <a:solidFill>
                  <a:srgbClr val="06080A"/>
                </a:solidFill>
                <a:latin typeface="仿宋" panose="02010609060101010101" pitchFamily="49" charset="-122"/>
                <a:ea typeface="仿宋" panose="02010609060101010101" pitchFamily="49" charset="-122"/>
                <a:cs typeface="+mn-ea"/>
                <a:sym typeface="+mn-lt"/>
              </a:rPr>
              <a:t>是在云平台上提供动态路由</a:t>
            </a:r>
            <a:r>
              <a:rPr lang="en-US" altLang="zh-CN" sz="2800" b="1" dirty="0">
                <a:solidFill>
                  <a:srgbClr val="06080A"/>
                </a:solidFill>
                <a:latin typeface="仿宋" panose="02010609060101010101" pitchFamily="49" charset="-122"/>
                <a:ea typeface="仿宋" panose="02010609060101010101" pitchFamily="49" charset="-122"/>
                <a:cs typeface="+mn-ea"/>
                <a:sym typeface="+mn-lt"/>
              </a:rPr>
              <a:t>,</a:t>
            </a:r>
            <a:r>
              <a:rPr lang="zh-CN" altLang="en-US" sz="2800" b="1" dirty="0">
                <a:solidFill>
                  <a:srgbClr val="06080A"/>
                </a:solidFill>
                <a:latin typeface="仿宋" panose="02010609060101010101" pitchFamily="49" charset="-122"/>
                <a:ea typeface="仿宋" panose="02010609060101010101" pitchFamily="49" charset="-122"/>
                <a:cs typeface="+mn-ea"/>
                <a:sym typeface="+mn-lt"/>
              </a:rPr>
              <a:t>监控</a:t>
            </a:r>
            <a:r>
              <a:rPr lang="en-US" altLang="zh-CN" sz="2800" b="1" dirty="0">
                <a:solidFill>
                  <a:srgbClr val="06080A"/>
                </a:solidFill>
                <a:latin typeface="仿宋" panose="02010609060101010101" pitchFamily="49" charset="-122"/>
                <a:ea typeface="仿宋" panose="02010609060101010101" pitchFamily="49" charset="-122"/>
                <a:cs typeface="+mn-ea"/>
                <a:sym typeface="+mn-lt"/>
              </a:rPr>
              <a:t>,</a:t>
            </a:r>
            <a:r>
              <a:rPr lang="zh-CN" altLang="en-US" sz="2800" b="1" dirty="0">
                <a:solidFill>
                  <a:srgbClr val="06080A"/>
                </a:solidFill>
                <a:latin typeface="仿宋" panose="02010609060101010101" pitchFamily="49" charset="-122"/>
                <a:ea typeface="仿宋" panose="02010609060101010101" pitchFamily="49" charset="-122"/>
                <a:cs typeface="+mn-ea"/>
                <a:sym typeface="+mn-lt"/>
              </a:rPr>
              <a:t>弹性</a:t>
            </a:r>
            <a:r>
              <a:rPr lang="en-US" altLang="zh-CN" sz="2800" b="1" dirty="0">
                <a:solidFill>
                  <a:srgbClr val="06080A"/>
                </a:solidFill>
                <a:latin typeface="仿宋" panose="02010609060101010101" pitchFamily="49" charset="-122"/>
                <a:ea typeface="仿宋" panose="02010609060101010101" pitchFamily="49" charset="-122"/>
                <a:cs typeface="+mn-ea"/>
                <a:sym typeface="+mn-lt"/>
              </a:rPr>
              <a:t>,</a:t>
            </a:r>
            <a:r>
              <a:rPr lang="zh-CN" altLang="en-US" sz="2800" b="1" dirty="0">
                <a:solidFill>
                  <a:srgbClr val="06080A"/>
                </a:solidFill>
                <a:latin typeface="仿宋" panose="02010609060101010101" pitchFamily="49" charset="-122"/>
                <a:ea typeface="仿宋" panose="02010609060101010101" pitchFamily="49" charset="-122"/>
                <a:cs typeface="+mn-ea"/>
                <a:sym typeface="+mn-lt"/>
              </a:rPr>
              <a:t>安全等边缘服务的框架。</a:t>
            </a:r>
            <a:r>
              <a:rPr lang="en-US" altLang="zh-CN" sz="2800" b="1" dirty="0" err="1">
                <a:solidFill>
                  <a:srgbClr val="06080A"/>
                </a:solidFill>
                <a:latin typeface="仿宋" panose="02010609060101010101" pitchFamily="49" charset="-122"/>
                <a:ea typeface="仿宋" panose="02010609060101010101" pitchFamily="49" charset="-122"/>
                <a:cs typeface="+mn-ea"/>
                <a:sym typeface="+mn-lt"/>
              </a:rPr>
              <a:t>Zuul</a:t>
            </a:r>
            <a:r>
              <a:rPr lang="en-US" altLang="zh-CN" sz="2800" b="1" dirty="0">
                <a:solidFill>
                  <a:srgbClr val="06080A"/>
                </a:solidFill>
                <a:latin typeface="仿宋" panose="02010609060101010101" pitchFamily="49" charset="-122"/>
                <a:ea typeface="仿宋" panose="02010609060101010101" pitchFamily="49" charset="-122"/>
                <a:cs typeface="+mn-ea"/>
                <a:sym typeface="+mn-lt"/>
              </a:rPr>
              <a:t> </a:t>
            </a:r>
            <a:r>
              <a:rPr lang="zh-CN" altLang="en-US" sz="2800" b="1" dirty="0">
                <a:solidFill>
                  <a:srgbClr val="06080A"/>
                </a:solidFill>
                <a:latin typeface="仿宋" panose="02010609060101010101" pitchFamily="49" charset="-122"/>
                <a:ea typeface="仿宋" panose="02010609060101010101" pitchFamily="49" charset="-122"/>
                <a:cs typeface="+mn-ea"/>
                <a:sym typeface="+mn-lt"/>
              </a:rPr>
              <a:t>相当于是设备和 </a:t>
            </a:r>
            <a:r>
              <a:rPr lang="en-US" altLang="zh-CN" sz="2800" b="1" dirty="0">
                <a:solidFill>
                  <a:srgbClr val="06080A"/>
                </a:solidFill>
                <a:latin typeface="仿宋" panose="02010609060101010101" pitchFamily="49" charset="-122"/>
                <a:ea typeface="仿宋" panose="02010609060101010101" pitchFamily="49" charset="-122"/>
                <a:cs typeface="+mn-ea"/>
                <a:sym typeface="+mn-lt"/>
              </a:rPr>
              <a:t>Netflix </a:t>
            </a:r>
            <a:r>
              <a:rPr lang="zh-CN" altLang="en-US" sz="2800" b="1" dirty="0">
                <a:solidFill>
                  <a:srgbClr val="06080A"/>
                </a:solidFill>
                <a:latin typeface="仿宋" panose="02010609060101010101" pitchFamily="49" charset="-122"/>
                <a:ea typeface="仿宋" panose="02010609060101010101" pitchFamily="49" charset="-122"/>
                <a:cs typeface="+mn-ea"/>
                <a:sym typeface="+mn-lt"/>
              </a:rPr>
              <a:t>流应用的 </a:t>
            </a:r>
            <a:r>
              <a:rPr lang="en-US" altLang="zh-CN" sz="2800" b="1" dirty="0">
                <a:solidFill>
                  <a:srgbClr val="06080A"/>
                </a:solidFill>
                <a:latin typeface="仿宋" panose="02010609060101010101" pitchFamily="49" charset="-122"/>
                <a:ea typeface="仿宋" panose="02010609060101010101" pitchFamily="49" charset="-122"/>
                <a:cs typeface="+mn-ea"/>
                <a:sym typeface="+mn-lt"/>
              </a:rPr>
              <a:t>Web </a:t>
            </a:r>
            <a:r>
              <a:rPr lang="zh-CN" altLang="en-US" sz="2800" b="1" dirty="0">
                <a:solidFill>
                  <a:srgbClr val="06080A"/>
                </a:solidFill>
                <a:latin typeface="仿宋" panose="02010609060101010101" pitchFamily="49" charset="-122"/>
                <a:ea typeface="仿宋" panose="02010609060101010101" pitchFamily="49" charset="-122"/>
                <a:cs typeface="+mn-ea"/>
                <a:sym typeface="+mn-lt"/>
              </a:rPr>
              <a:t>网站后端所有请求的前门</a:t>
            </a:r>
            <a:endParaRPr lang="en-US" sz="2800" b="1" dirty="0">
              <a:solidFill>
                <a:srgbClr val="06080A"/>
              </a:solidFill>
              <a:latin typeface="仿宋" panose="02010609060101010101" pitchFamily="49" charset="-122"/>
              <a:ea typeface="仿宋" panose="02010609060101010101" pitchFamily="49" charset="-122"/>
              <a:cs typeface="+mn-ea"/>
              <a:sym typeface="+mn-lt"/>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02932" y="2154129"/>
            <a:ext cx="3809524" cy="1904762"/>
          </a:xfrm>
          <a:prstGeom prst="rect">
            <a:avLst/>
          </a:prstGeom>
        </p:spPr>
      </p:pic>
      <p:sp>
        <p:nvSpPr>
          <p:cNvPr id="7" name="TextBox 50"/>
          <p:cNvSpPr txBox="1"/>
          <p:nvPr/>
        </p:nvSpPr>
        <p:spPr>
          <a:xfrm>
            <a:off x="1578018" y="1110407"/>
            <a:ext cx="10110006" cy="523220"/>
          </a:xfrm>
          <a:prstGeom prst="rect">
            <a:avLst/>
          </a:prstGeom>
          <a:noFill/>
        </p:spPr>
        <p:txBody>
          <a:bodyPr wrap="square" rtlCol="0">
            <a:spAutoFit/>
          </a:bodyPr>
          <a:lstStyle/>
          <a:p>
            <a:r>
              <a:rPr lang="en-US" altLang="zh-CN" sz="2800" b="1" dirty="0">
                <a:solidFill>
                  <a:srgbClr val="06080A"/>
                </a:solidFill>
                <a:latin typeface="仿宋" panose="02010609060101010101" pitchFamily="49" charset="-122"/>
                <a:ea typeface="仿宋" panose="02010609060101010101" pitchFamily="49" charset="-122"/>
                <a:cs typeface="+mn-ea"/>
                <a:sym typeface="+mn-lt"/>
              </a:rPr>
              <a:t>https://github.com/Netflix/zuul</a:t>
            </a:r>
            <a:endParaRPr lang="en-US" sz="2800" b="1" dirty="0">
              <a:solidFill>
                <a:srgbClr val="06080A"/>
              </a:solidFill>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408034586"/>
      </p:ext>
    </p:extLst>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p:cNvPicPr>
            <a:picLocks noChangeAspect="1"/>
          </p:cNvPicPr>
          <p:nvPr/>
        </p:nvPicPr>
        <p:blipFill>
          <a:blip r:embed="rId2"/>
          <a:stretch>
            <a:fillRect/>
          </a:stretch>
        </p:blipFill>
        <p:spPr>
          <a:xfrm>
            <a:off x="775136" y="359404"/>
            <a:ext cx="1424251" cy="628052"/>
          </a:xfrm>
          <a:prstGeom prst="rect">
            <a:avLst/>
          </a:prstGeom>
        </p:spPr>
      </p:pic>
      <p:sp>
        <p:nvSpPr>
          <p:cNvPr id="7" name="TextBox 50"/>
          <p:cNvSpPr txBox="1"/>
          <p:nvPr/>
        </p:nvSpPr>
        <p:spPr>
          <a:xfrm>
            <a:off x="2262761" y="359404"/>
            <a:ext cx="9425263"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Spring Cloud </a:t>
            </a:r>
            <a:r>
              <a:rPr lang="en-US" altLang="zh-CN" sz="2800" b="1" dirty="0" err="1">
                <a:solidFill>
                  <a:srgbClr val="7030A0"/>
                </a:solidFill>
                <a:latin typeface="仿宋" panose="02010609060101010101" pitchFamily="49" charset="-122"/>
                <a:ea typeface="仿宋" panose="02010609060101010101" pitchFamily="49" charset="-122"/>
                <a:cs typeface="+mn-ea"/>
                <a:sym typeface="+mn-lt"/>
              </a:rPr>
              <a:t>Zuul</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 name="TextBox 50"/>
          <p:cNvSpPr txBox="1"/>
          <p:nvPr/>
        </p:nvSpPr>
        <p:spPr>
          <a:xfrm>
            <a:off x="2199387" y="1472855"/>
            <a:ext cx="8057584" cy="4401205"/>
          </a:xfrm>
          <a:prstGeom prst="rect">
            <a:avLst/>
          </a:prstGeom>
          <a:noFill/>
        </p:spPr>
        <p:txBody>
          <a:bodyPr wrap="square" rtlCol="0">
            <a:spAutoFit/>
          </a:bodyPr>
          <a:lstStyle/>
          <a:p>
            <a:pPr marL="514350" indent="-514350">
              <a:buFont typeface="+mj-lt"/>
              <a:buAutoNum type="arabicPeriod"/>
            </a:pPr>
            <a:r>
              <a:rPr lang="en-US" altLang="zh-CN" sz="2800" b="1" dirty="0">
                <a:solidFill>
                  <a:srgbClr val="06080A"/>
                </a:solidFill>
                <a:latin typeface="仿宋" panose="02010609060101010101" pitchFamily="49" charset="-122"/>
                <a:ea typeface="仿宋" panose="02010609060101010101" pitchFamily="49" charset="-122"/>
                <a:cs typeface="+mn-ea"/>
                <a:sym typeface="+mn-lt"/>
              </a:rPr>
              <a:t>Request routing</a:t>
            </a:r>
          </a:p>
          <a:p>
            <a:pPr marL="514350" indent="-514350">
              <a:buFont typeface="+mj-lt"/>
              <a:buAutoNum type="arabicPeriod"/>
            </a:pPr>
            <a:r>
              <a:rPr lang="en-US" altLang="zh-CN" sz="2800" b="1" dirty="0">
                <a:solidFill>
                  <a:srgbClr val="06080A"/>
                </a:solidFill>
                <a:latin typeface="仿宋" panose="02010609060101010101" pitchFamily="49" charset="-122"/>
                <a:ea typeface="仿宋" panose="02010609060101010101" pitchFamily="49" charset="-122"/>
                <a:cs typeface="+mn-ea"/>
                <a:sym typeface="+mn-lt"/>
              </a:rPr>
              <a:t>Request filtering</a:t>
            </a:r>
          </a:p>
          <a:p>
            <a:pPr marL="514350" indent="-514350">
              <a:buFont typeface="+mj-lt"/>
              <a:buAutoNum type="arabicPeriod"/>
            </a:pPr>
            <a:r>
              <a:rPr lang="en-US" altLang="zh-CN" sz="2800" b="1" dirty="0">
                <a:solidFill>
                  <a:srgbClr val="06080A"/>
                </a:solidFill>
                <a:latin typeface="仿宋" panose="02010609060101010101" pitchFamily="49" charset="-122"/>
                <a:ea typeface="仿宋" panose="02010609060101010101" pitchFamily="49" charset="-122"/>
                <a:cs typeface="+mn-ea"/>
                <a:sym typeface="+mn-lt"/>
              </a:rPr>
              <a:t>Dynamic routing</a:t>
            </a:r>
          </a:p>
          <a:p>
            <a:pPr marL="514350" indent="-514350">
              <a:buFont typeface="+mj-lt"/>
              <a:buAutoNum type="arabicPeriod"/>
            </a:pPr>
            <a:r>
              <a:rPr lang="en-US" altLang="zh-CN" sz="2800" b="1" dirty="0">
                <a:solidFill>
                  <a:srgbClr val="06080A"/>
                </a:solidFill>
                <a:latin typeface="仿宋" panose="02010609060101010101" pitchFamily="49" charset="-122"/>
                <a:ea typeface="仿宋" panose="02010609060101010101" pitchFamily="49" charset="-122"/>
                <a:cs typeface="+mn-ea"/>
                <a:sym typeface="+mn-lt"/>
              </a:rPr>
              <a:t>Filter</a:t>
            </a:r>
          </a:p>
          <a:p>
            <a:pPr marL="514350" indent="-514350">
              <a:buFont typeface="+mj-lt"/>
              <a:buAutoNum type="arabicPeriod"/>
            </a:pPr>
            <a:r>
              <a:rPr lang="en-US" altLang="zh-CN" sz="2800" b="1" dirty="0">
                <a:solidFill>
                  <a:srgbClr val="06080A"/>
                </a:solidFill>
                <a:latin typeface="仿宋" panose="02010609060101010101" pitchFamily="49" charset="-122"/>
                <a:ea typeface="仿宋" panose="02010609060101010101" pitchFamily="49" charset="-122"/>
                <a:cs typeface="+mn-ea"/>
                <a:sym typeface="+mn-lt"/>
              </a:rPr>
              <a:t>Exception handling</a:t>
            </a:r>
          </a:p>
          <a:p>
            <a:pPr marL="514350" indent="-514350">
              <a:buFont typeface="+mj-lt"/>
              <a:buAutoNum type="arabicPeriod"/>
            </a:pPr>
            <a:r>
              <a:rPr lang="en-US" altLang="zh-CN" sz="2800" b="1" dirty="0">
                <a:solidFill>
                  <a:srgbClr val="06080A"/>
                </a:solidFill>
                <a:latin typeface="仿宋" panose="02010609060101010101" pitchFamily="49" charset="-122"/>
                <a:ea typeface="仿宋" panose="02010609060101010101" pitchFamily="49" charset="-122"/>
                <a:cs typeface="+mn-ea"/>
                <a:sym typeface="+mn-lt"/>
              </a:rPr>
              <a:t>Retry</a:t>
            </a:r>
          </a:p>
          <a:p>
            <a:pPr marL="514350" indent="-514350">
              <a:buFont typeface="+mj-lt"/>
              <a:buAutoNum type="arabicPeriod"/>
            </a:pPr>
            <a:r>
              <a:rPr lang="en-US" altLang="zh-CN" sz="2800" b="1" dirty="0">
                <a:solidFill>
                  <a:srgbClr val="06080A"/>
                </a:solidFill>
                <a:latin typeface="仿宋" panose="02010609060101010101" pitchFamily="49" charset="-122"/>
                <a:ea typeface="仿宋" panose="02010609060101010101" pitchFamily="49" charset="-122"/>
                <a:cs typeface="+mn-ea"/>
                <a:sym typeface="+mn-lt"/>
              </a:rPr>
              <a:t>Authentication</a:t>
            </a:r>
          </a:p>
          <a:p>
            <a:pPr marL="514350" indent="-514350">
              <a:buFont typeface="+mj-lt"/>
              <a:buAutoNum type="arabicPeriod"/>
            </a:pPr>
            <a:r>
              <a:rPr lang="en-US" altLang="zh-CN" sz="2800" b="1" dirty="0">
                <a:solidFill>
                  <a:srgbClr val="06080A"/>
                </a:solidFill>
                <a:latin typeface="仿宋" panose="02010609060101010101" pitchFamily="49" charset="-122"/>
                <a:ea typeface="仿宋" panose="02010609060101010101" pitchFamily="49" charset="-122"/>
                <a:cs typeface="+mn-ea"/>
                <a:sym typeface="+mn-lt"/>
              </a:rPr>
              <a:t>Security</a:t>
            </a:r>
          </a:p>
          <a:p>
            <a:pPr marL="514350" indent="-514350">
              <a:buFont typeface="+mj-lt"/>
              <a:buAutoNum type="arabicPeriod"/>
            </a:pPr>
            <a:r>
              <a:rPr lang="en-US" altLang="zh-CN" sz="2800" b="1" dirty="0">
                <a:solidFill>
                  <a:srgbClr val="06080A"/>
                </a:solidFill>
                <a:latin typeface="仿宋" panose="02010609060101010101" pitchFamily="49" charset="-122"/>
                <a:ea typeface="仿宋" panose="02010609060101010101" pitchFamily="49" charset="-122"/>
                <a:cs typeface="+mn-ea"/>
                <a:sym typeface="+mn-lt"/>
              </a:rPr>
              <a:t>Pressure measurement</a:t>
            </a:r>
          </a:p>
          <a:p>
            <a:pPr marL="514350" indent="-514350">
              <a:buFont typeface="+mj-lt"/>
              <a:buAutoNum type="arabicPeriod"/>
            </a:pPr>
            <a:r>
              <a:rPr lang="en-US" altLang="zh-CN" sz="2800" b="1" dirty="0">
                <a:solidFill>
                  <a:srgbClr val="06080A"/>
                </a:solidFill>
                <a:latin typeface="仿宋" panose="02010609060101010101" pitchFamily="49" charset="-122"/>
                <a:ea typeface="仿宋" panose="02010609060101010101" pitchFamily="49" charset="-122"/>
                <a:cs typeface="+mn-ea"/>
                <a:sym typeface="+mn-lt"/>
              </a:rPr>
              <a:t>Business compose</a:t>
            </a:r>
            <a:endParaRPr lang="en-US" sz="2800" b="1" dirty="0">
              <a:solidFill>
                <a:srgbClr val="06080A"/>
              </a:solidFill>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1509328374"/>
      </p:ext>
    </p:extLst>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p:cNvPicPr>
            <a:picLocks noChangeAspect="1"/>
          </p:cNvPicPr>
          <p:nvPr/>
        </p:nvPicPr>
        <p:blipFill>
          <a:blip r:embed="rId2"/>
          <a:stretch>
            <a:fillRect/>
          </a:stretch>
        </p:blipFill>
        <p:spPr>
          <a:xfrm>
            <a:off x="775136" y="359404"/>
            <a:ext cx="1424251" cy="628052"/>
          </a:xfrm>
          <a:prstGeom prst="rect">
            <a:avLst/>
          </a:prstGeom>
        </p:spPr>
      </p:pic>
      <p:sp>
        <p:nvSpPr>
          <p:cNvPr id="7" name="TextBox 50"/>
          <p:cNvSpPr txBox="1"/>
          <p:nvPr/>
        </p:nvSpPr>
        <p:spPr>
          <a:xfrm>
            <a:off x="2262761" y="359404"/>
            <a:ext cx="9425263"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Spring Cloud </a:t>
            </a:r>
            <a:r>
              <a:rPr lang="en-US" altLang="zh-CN" sz="2800" b="1" dirty="0" err="1">
                <a:solidFill>
                  <a:srgbClr val="7030A0"/>
                </a:solidFill>
                <a:latin typeface="仿宋" panose="02010609060101010101" pitchFamily="49" charset="-122"/>
                <a:ea typeface="仿宋" panose="02010609060101010101" pitchFamily="49" charset="-122"/>
                <a:cs typeface="+mn-ea"/>
                <a:sym typeface="+mn-lt"/>
              </a:rPr>
              <a:t>Zuul-ZuulFilter</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09337" y="1099812"/>
            <a:ext cx="7173326" cy="4658375"/>
          </a:xfrm>
          <a:prstGeom prst="rect">
            <a:avLst/>
          </a:prstGeom>
        </p:spPr>
      </p:pic>
    </p:spTree>
    <p:extLst>
      <p:ext uri="{BB962C8B-B14F-4D97-AF65-F5344CB8AC3E}">
        <p14:creationId xmlns:p14="http://schemas.microsoft.com/office/powerpoint/2010/main" val="2867628520"/>
      </p:ext>
    </p:extLst>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2262761" y="359404"/>
            <a:ext cx="9425263"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Spring Cloud </a:t>
            </a:r>
            <a:r>
              <a:rPr lang="en-US" altLang="zh-CN" sz="2800" b="1" dirty="0" err="1">
                <a:solidFill>
                  <a:srgbClr val="7030A0"/>
                </a:solidFill>
                <a:latin typeface="仿宋" panose="02010609060101010101" pitchFamily="49" charset="-122"/>
                <a:ea typeface="仿宋" panose="02010609060101010101" pitchFamily="49" charset="-122"/>
                <a:cs typeface="+mn-ea"/>
                <a:sym typeface="+mn-lt"/>
              </a:rPr>
              <a:t>Config</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p:cNvPicPr>
            <a:picLocks noChangeAspect="1"/>
          </p:cNvPicPr>
          <p:nvPr/>
        </p:nvPicPr>
        <p:blipFill>
          <a:blip r:embed="rId2"/>
          <a:stretch>
            <a:fillRect/>
          </a:stretch>
        </p:blipFill>
        <p:spPr>
          <a:xfrm>
            <a:off x="775136" y="359404"/>
            <a:ext cx="1424251" cy="628052"/>
          </a:xfrm>
          <a:prstGeom prst="rect">
            <a:avLst/>
          </a:prstGeom>
        </p:spPr>
      </p:pic>
      <p:sp>
        <p:nvSpPr>
          <p:cNvPr id="8" name="TextBox 50"/>
          <p:cNvSpPr txBox="1"/>
          <p:nvPr/>
        </p:nvSpPr>
        <p:spPr>
          <a:xfrm>
            <a:off x="1910798" y="4579393"/>
            <a:ext cx="8057584" cy="1384995"/>
          </a:xfrm>
          <a:prstGeom prst="rect">
            <a:avLst/>
          </a:prstGeom>
          <a:noFill/>
        </p:spPr>
        <p:txBody>
          <a:bodyPr wrap="square" rtlCol="0">
            <a:spAutoFit/>
          </a:bodyPr>
          <a:lstStyle/>
          <a:p>
            <a:r>
              <a:rPr lang="zh-CN" altLang="en-US" sz="2800" b="1" dirty="0">
                <a:solidFill>
                  <a:srgbClr val="06080A"/>
                </a:solidFill>
                <a:latin typeface="仿宋" panose="02010609060101010101" pitchFamily="49" charset="-122"/>
                <a:ea typeface="仿宋" panose="02010609060101010101" pitchFamily="49" charset="-122"/>
                <a:cs typeface="+mn-ea"/>
                <a:sym typeface="+mn-lt"/>
              </a:rPr>
              <a:t>配置管理工具包，让你可以把配置放到远程服务器，集中化管理集群配置，目前支持本地存储、</a:t>
            </a:r>
            <a:r>
              <a:rPr lang="en-US" altLang="zh-CN" sz="2800" b="1" dirty="0" err="1">
                <a:solidFill>
                  <a:srgbClr val="06080A"/>
                </a:solidFill>
                <a:latin typeface="仿宋" panose="02010609060101010101" pitchFamily="49" charset="-122"/>
                <a:ea typeface="仿宋" panose="02010609060101010101" pitchFamily="49" charset="-122"/>
                <a:cs typeface="+mn-ea"/>
                <a:sym typeface="+mn-lt"/>
              </a:rPr>
              <a:t>Git</a:t>
            </a:r>
            <a:r>
              <a:rPr lang="zh-CN" altLang="en-US" sz="2800" b="1" dirty="0">
                <a:solidFill>
                  <a:srgbClr val="06080A"/>
                </a:solidFill>
                <a:latin typeface="仿宋" panose="02010609060101010101" pitchFamily="49" charset="-122"/>
                <a:ea typeface="仿宋" panose="02010609060101010101" pitchFamily="49" charset="-122"/>
                <a:cs typeface="+mn-ea"/>
                <a:sym typeface="+mn-lt"/>
              </a:rPr>
              <a:t>以及</a:t>
            </a:r>
            <a:r>
              <a:rPr lang="en-US" altLang="zh-CN" sz="2800" b="1" dirty="0">
                <a:solidFill>
                  <a:srgbClr val="06080A"/>
                </a:solidFill>
                <a:latin typeface="仿宋" panose="02010609060101010101" pitchFamily="49" charset="-122"/>
                <a:ea typeface="仿宋" panose="02010609060101010101" pitchFamily="49" charset="-122"/>
                <a:cs typeface="+mn-ea"/>
                <a:sym typeface="+mn-lt"/>
              </a:rPr>
              <a:t>Subversion</a:t>
            </a:r>
            <a:endParaRPr lang="en-US" sz="2800" b="1" dirty="0">
              <a:solidFill>
                <a:srgbClr val="06080A"/>
              </a:solidFill>
              <a:latin typeface="仿宋" panose="02010609060101010101" pitchFamily="49" charset="-122"/>
              <a:ea typeface="仿宋" panose="02010609060101010101" pitchFamily="49" charset="-122"/>
              <a:cs typeface="+mn-ea"/>
              <a:sym typeface="+mn-lt"/>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34828" y="2154129"/>
            <a:ext cx="3809524" cy="1904762"/>
          </a:xfrm>
          <a:prstGeom prst="rect">
            <a:avLst/>
          </a:prstGeom>
        </p:spPr>
      </p:pic>
      <p:sp>
        <p:nvSpPr>
          <p:cNvPr id="7" name="TextBox 50"/>
          <p:cNvSpPr txBox="1"/>
          <p:nvPr/>
        </p:nvSpPr>
        <p:spPr>
          <a:xfrm>
            <a:off x="1578018" y="1110407"/>
            <a:ext cx="10110006" cy="523220"/>
          </a:xfrm>
          <a:prstGeom prst="rect">
            <a:avLst/>
          </a:prstGeom>
          <a:noFill/>
        </p:spPr>
        <p:txBody>
          <a:bodyPr wrap="square" rtlCol="0">
            <a:spAutoFit/>
          </a:bodyPr>
          <a:lstStyle/>
          <a:p>
            <a:r>
              <a:rPr lang="en-US" altLang="zh-CN" sz="2800" b="1" dirty="0">
                <a:solidFill>
                  <a:srgbClr val="06080A"/>
                </a:solidFill>
                <a:latin typeface="仿宋" panose="02010609060101010101" pitchFamily="49" charset="-122"/>
                <a:ea typeface="仿宋" panose="02010609060101010101" pitchFamily="49" charset="-122"/>
                <a:cs typeface="+mn-ea"/>
                <a:sym typeface="+mn-lt"/>
              </a:rPr>
              <a:t>https://github.com/spring-cloud/spring-cloud-config/</a:t>
            </a:r>
            <a:endParaRPr lang="en-US" sz="2800" b="1" dirty="0">
              <a:solidFill>
                <a:srgbClr val="06080A"/>
              </a:solidFill>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855044972"/>
      </p:ext>
    </p:extLst>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p:cNvPicPr>
            <a:picLocks noChangeAspect="1"/>
          </p:cNvPicPr>
          <p:nvPr/>
        </p:nvPicPr>
        <p:blipFill>
          <a:blip r:embed="rId2"/>
          <a:stretch>
            <a:fillRect/>
          </a:stretch>
        </p:blipFill>
        <p:spPr>
          <a:xfrm>
            <a:off x="775136" y="359404"/>
            <a:ext cx="1424251" cy="628052"/>
          </a:xfrm>
          <a:prstGeom prst="rect">
            <a:avLst/>
          </a:prstGeom>
        </p:spPr>
      </p:pic>
      <p:pic>
        <p:nvPicPr>
          <p:cNvPr id="7" name="Picture 2" descr="“spring cloud config”的图片搜索结果"/>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9387" y="1493964"/>
            <a:ext cx="7416800" cy="3887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90802974"/>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2262761" y="359404"/>
            <a:ext cx="9425263" cy="523220"/>
          </a:xfrm>
          <a:prstGeom prst="rect">
            <a:avLst/>
          </a:prstGeom>
          <a:noFill/>
        </p:spPr>
        <p:txBody>
          <a:bodyPr wrap="square" rtlCol="0">
            <a:spAutoFit/>
          </a:bodyPr>
          <a:lstStyle/>
          <a:p>
            <a:r>
              <a:rPr lang="en-US" sz="2800" b="1" dirty="0" err="1">
                <a:solidFill>
                  <a:srgbClr val="7030A0"/>
                </a:solidFill>
                <a:latin typeface="仿宋" panose="02010609060101010101" pitchFamily="49" charset="-122"/>
                <a:ea typeface="仿宋" panose="02010609060101010101" pitchFamily="49" charset="-122"/>
                <a:cs typeface="+mn-ea"/>
                <a:sym typeface="+mn-lt"/>
              </a:rPr>
              <a:t>Microservice</a:t>
            </a:r>
            <a:r>
              <a:rPr lang="en-US" sz="2800" b="1" dirty="0">
                <a:solidFill>
                  <a:srgbClr val="7030A0"/>
                </a:solidFill>
                <a:latin typeface="仿宋" panose="02010609060101010101" pitchFamily="49" charset="-122"/>
                <a:ea typeface="仿宋" panose="02010609060101010101" pitchFamily="49" charset="-122"/>
                <a:cs typeface="+mn-ea"/>
                <a:sym typeface="+mn-lt"/>
              </a:rPr>
              <a:t> </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未来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Service</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Mesh</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p:cNvPicPr>
            <a:picLocks noChangeAspect="1"/>
          </p:cNvPicPr>
          <p:nvPr/>
        </p:nvPicPr>
        <p:blipFill>
          <a:blip r:embed="rId2"/>
          <a:stretch>
            <a:fillRect/>
          </a:stretch>
        </p:blipFill>
        <p:spPr>
          <a:xfrm>
            <a:off x="775136" y="359404"/>
            <a:ext cx="1424251" cy="628052"/>
          </a:xfrm>
          <a:prstGeom prst="rect">
            <a:avLst/>
          </a:prstGeom>
        </p:spPr>
      </p:pic>
      <p:pic>
        <p:nvPicPr>
          <p:cNvPr id="5" name="图片 4">
            <a:extLst>
              <a:ext uri="{FF2B5EF4-FFF2-40B4-BE49-F238E27FC236}">
                <a16:creationId xmlns:a16="http://schemas.microsoft.com/office/drawing/2014/main" id="{099A5C5B-7B59-2942-95E4-7F610BAC76D3}"/>
              </a:ext>
            </a:extLst>
          </p:cNvPr>
          <p:cNvPicPr>
            <a:picLocks noChangeAspect="1"/>
          </p:cNvPicPr>
          <p:nvPr/>
        </p:nvPicPr>
        <p:blipFill>
          <a:blip r:embed="rId3"/>
          <a:stretch>
            <a:fillRect/>
          </a:stretch>
        </p:blipFill>
        <p:spPr>
          <a:xfrm>
            <a:off x="7662824" y="2172771"/>
            <a:ext cx="4113274" cy="2779239"/>
          </a:xfrm>
          <a:prstGeom prst="rect">
            <a:avLst/>
          </a:prstGeom>
        </p:spPr>
      </p:pic>
      <p:sp>
        <p:nvSpPr>
          <p:cNvPr id="11" name="TextBox 50">
            <a:extLst>
              <a:ext uri="{FF2B5EF4-FFF2-40B4-BE49-F238E27FC236}">
                <a16:creationId xmlns:a16="http://schemas.microsoft.com/office/drawing/2014/main" id="{F7E511E6-C6C6-A44E-B5FC-E640F449ABE6}"/>
              </a:ext>
            </a:extLst>
          </p:cNvPr>
          <p:cNvSpPr txBox="1"/>
          <p:nvPr/>
        </p:nvSpPr>
        <p:spPr>
          <a:xfrm>
            <a:off x="775136" y="1912967"/>
            <a:ext cx="6607413" cy="3785652"/>
          </a:xfrm>
          <a:prstGeom prst="rect">
            <a:avLst/>
          </a:prstGeom>
          <a:noFill/>
        </p:spPr>
        <p:txBody>
          <a:bodyPr wrap="square" rtlCol="0">
            <a:spAutoFit/>
          </a:bodyPr>
          <a:lstStyle/>
          <a:p>
            <a:r>
              <a:rPr lang="en-US" altLang="zh-CN" sz="2000" b="1" dirty="0">
                <a:solidFill>
                  <a:schemeClr val="accent4">
                    <a:lumMod val="50000"/>
                  </a:schemeClr>
                </a:solidFill>
                <a:latin typeface="仿宋" panose="02010609060101010101" pitchFamily="49" charset="-122"/>
                <a:ea typeface="仿宋" panose="02010609060101010101" pitchFamily="49" charset="-122"/>
                <a:cs typeface="+mn-ea"/>
                <a:sym typeface="+mn-lt"/>
              </a:rPr>
              <a:t>    </a:t>
            </a:r>
            <a:r>
              <a:rPr lang="zh-CN" altLang="en-US" sz="2000" b="1" dirty="0">
                <a:solidFill>
                  <a:srgbClr val="00B050"/>
                </a:solidFill>
                <a:latin typeface="仿宋" panose="02010609060101010101" pitchFamily="49" charset="-122"/>
                <a:ea typeface="仿宋" panose="02010609060101010101" pitchFamily="49" charset="-122"/>
                <a:cs typeface="+mn-ea"/>
                <a:sym typeface="+mn-lt"/>
              </a:rPr>
              <a:t>服务网格（</a:t>
            </a:r>
            <a:r>
              <a:rPr lang="en-US" sz="2000" b="1" dirty="0">
                <a:solidFill>
                  <a:srgbClr val="00B050"/>
                </a:solidFill>
                <a:latin typeface="仿宋" panose="02010609060101010101" pitchFamily="49" charset="-122"/>
                <a:ea typeface="仿宋" panose="02010609060101010101" pitchFamily="49" charset="-122"/>
                <a:cs typeface="+mn-ea"/>
                <a:sym typeface="+mn-lt"/>
              </a:rPr>
              <a:t>Service Mesh）</a:t>
            </a:r>
            <a:r>
              <a:rPr lang="zh-CN" altLang="en-US" sz="2000" b="1" dirty="0">
                <a:solidFill>
                  <a:schemeClr val="accent4">
                    <a:lumMod val="50000"/>
                  </a:schemeClr>
                </a:solidFill>
                <a:latin typeface="仿宋" panose="02010609060101010101" pitchFamily="49" charset="-122"/>
                <a:ea typeface="仿宋" panose="02010609060101010101" pitchFamily="49" charset="-122"/>
                <a:cs typeface="+mn-ea"/>
                <a:sym typeface="+mn-lt"/>
              </a:rPr>
              <a:t>这个术语通常用于描述构成这些应用程序的微服务网络以及应用之间的交互。随着规模和复杂性的增长，服务网格越来越难以理解和管理。它的需求包括服务发现、负载均衡、故障恢复、指标收集和监控以及通常更加复杂的运维需求，例如 </a:t>
            </a:r>
            <a:r>
              <a:rPr lang="en-US" sz="2000" b="1" dirty="0">
                <a:solidFill>
                  <a:schemeClr val="accent4">
                    <a:lumMod val="50000"/>
                  </a:schemeClr>
                </a:solidFill>
                <a:latin typeface="仿宋" panose="02010609060101010101" pitchFamily="49" charset="-122"/>
                <a:ea typeface="仿宋" panose="02010609060101010101" pitchFamily="49" charset="-122"/>
                <a:cs typeface="+mn-ea"/>
                <a:sym typeface="+mn-lt"/>
              </a:rPr>
              <a:t>A/B </a:t>
            </a:r>
            <a:r>
              <a:rPr lang="zh-CN" altLang="en-US" sz="2000" b="1" dirty="0">
                <a:solidFill>
                  <a:schemeClr val="accent4">
                    <a:lumMod val="50000"/>
                  </a:schemeClr>
                </a:solidFill>
                <a:latin typeface="仿宋" panose="02010609060101010101" pitchFamily="49" charset="-122"/>
                <a:ea typeface="仿宋" panose="02010609060101010101" pitchFamily="49" charset="-122"/>
                <a:cs typeface="+mn-ea"/>
                <a:sym typeface="+mn-lt"/>
              </a:rPr>
              <a:t>测试、金丝雀发布、限流、访问控制和端到端认证等。</a:t>
            </a:r>
          </a:p>
          <a:p>
            <a:endParaRPr lang="zh-CN" altLang="en-US" sz="2000" b="1" dirty="0">
              <a:solidFill>
                <a:schemeClr val="accent4">
                  <a:lumMod val="50000"/>
                </a:schemeClr>
              </a:solidFill>
              <a:latin typeface="仿宋" panose="02010609060101010101" pitchFamily="49" charset="-122"/>
              <a:ea typeface="仿宋" panose="02010609060101010101" pitchFamily="49" charset="-122"/>
              <a:cs typeface="+mn-ea"/>
              <a:sym typeface="+mn-lt"/>
            </a:endParaRPr>
          </a:p>
          <a:p>
            <a:r>
              <a:rPr lang="en-US" sz="2000" b="1" dirty="0" err="1">
                <a:solidFill>
                  <a:srgbClr val="FF0000"/>
                </a:solidFill>
                <a:latin typeface="仿宋" panose="02010609060101010101" pitchFamily="49" charset="-122"/>
                <a:ea typeface="仿宋" panose="02010609060101010101" pitchFamily="49" charset="-122"/>
                <a:cs typeface="+mn-ea"/>
                <a:sym typeface="+mn-lt"/>
              </a:rPr>
              <a:t>Istio</a:t>
            </a:r>
            <a:r>
              <a:rPr lang="en-US" sz="2000" b="1" dirty="0">
                <a:solidFill>
                  <a:srgbClr val="FF0000"/>
                </a:solidFill>
                <a:latin typeface="仿宋" panose="02010609060101010101" pitchFamily="49" charset="-122"/>
                <a:ea typeface="仿宋" panose="02010609060101010101" pitchFamily="49" charset="-122"/>
                <a:cs typeface="+mn-ea"/>
                <a:sym typeface="+mn-lt"/>
              </a:rPr>
              <a:t> </a:t>
            </a:r>
            <a:r>
              <a:rPr lang="zh-CN" altLang="en-US" sz="2000" b="1" dirty="0">
                <a:solidFill>
                  <a:srgbClr val="FF0000"/>
                </a:solidFill>
                <a:latin typeface="仿宋" panose="02010609060101010101" pitchFamily="49" charset="-122"/>
                <a:ea typeface="仿宋" panose="02010609060101010101" pitchFamily="49" charset="-122"/>
                <a:cs typeface="+mn-ea"/>
                <a:sym typeface="+mn-lt"/>
              </a:rPr>
              <a:t>提供了一个完整的解决方案，通过为整个服务网格提供行为洞察和操作控制来满足微服务应用程序的多样化需求。</a:t>
            </a:r>
          </a:p>
          <a:p>
            <a:endParaRPr lang="zh-CN" altLang="en-US" sz="2000" b="1" dirty="0">
              <a:solidFill>
                <a:schemeClr val="accent4">
                  <a:lumMod val="50000"/>
                </a:schemeClr>
              </a:solidFill>
              <a:latin typeface="仿宋" panose="02010609060101010101" pitchFamily="49" charset="-122"/>
              <a:ea typeface="仿宋" panose="02010609060101010101" pitchFamily="49" charset="-122"/>
              <a:cs typeface="+mn-ea"/>
              <a:sym typeface="+mn-lt"/>
            </a:endParaRPr>
          </a:p>
          <a:p>
            <a:endParaRPr lang="en-US" sz="2000" b="1" dirty="0">
              <a:solidFill>
                <a:schemeClr val="accent4">
                  <a:lumMod val="50000"/>
                </a:schemeClr>
              </a:solidFill>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1058447826"/>
      </p:ext>
    </p:extLst>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2262761" y="359404"/>
            <a:ext cx="9425263"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Spring Cloud Bus</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p:cNvPicPr>
            <a:picLocks noChangeAspect="1"/>
          </p:cNvPicPr>
          <p:nvPr/>
        </p:nvPicPr>
        <p:blipFill>
          <a:blip r:embed="rId2"/>
          <a:stretch>
            <a:fillRect/>
          </a:stretch>
        </p:blipFill>
        <p:spPr>
          <a:xfrm>
            <a:off x="775136" y="359404"/>
            <a:ext cx="1424251" cy="628052"/>
          </a:xfrm>
          <a:prstGeom prst="rect">
            <a:avLst/>
          </a:prstGeom>
        </p:spPr>
      </p:pic>
      <p:sp>
        <p:nvSpPr>
          <p:cNvPr id="8" name="TextBox 50"/>
          <p:cNvSpPr txBox="1"/>
          <p:nvPr/>
        </p:nvSpPr>
        <p:spPr>
          <a:xfrm>
            <a:off x="2010387" y="4497912"/>
            <a:ext cx="8057584" cy="1384995"/>
          </a:xfrm>
          <a:prstGeom prst="rect">
            <a:avLst/>
          </a:prstGeom>
          <a:noFill/>
        </p:spPr>
        <p:txBody>
          <a:bodyPr wrap="square" rtlCol="0">
            <a:spAutoFit/>
          </a:bodyPr>
          <a:lstStyle/>
          <a:p>
            <a:r>
              <a:rPr lang="zh-CN" altLang="en-US" sz="2800" b="1" dirty="0">
                <a:solidFill>
                  <a:srgbClr val="06080A"/>
                </a:solidFill>
                <a:latin typeface="仿宋" panose="02010609060101010101" pitchFamily="49" charset="-122"/>
                <a:ea typeface="仿宋" panose="02010609060101010101" pitchFamily="49" charset="-122"/>
                <a:cs typeface="+mn-ea"/>
                <a:sym typeface="+mn-lt"/>
              </a:rPr>
              <a:t>事件、消息总线，用于在集群（例如，配置变化事件）中传播状态变化，可与</a:t>
            </a:r>
            <a:r>
              <a:rPr lang="en-US" altLang="zh-CN" sz="2800" b="1" dirty="0">
                <a:solidFill>
                  <a:srgbClr val="06080A"/>
                </a:solidFill>
                <a:latin typeface="仿宋" panose="02010609060101010101" pitchFamily="49" charset="-122"/>
                <a:ea typeface="仿宋" panose="02010609060101010101" pitchFamily="49" charset="-122"/>
                <a:cs typeface="+mn-ea"/>
                <a:sym typeface="+mn-lt"/>
              </a:rPr>
              <a:t>Spring Cloud </a:t>
            </a:r>
            <a:r>
              <a:rPr lang="en-US" altLang="zh-CN" sz="2800" b="1" dirty="0" err="1">
                <a:solidFill>
                  <a:srgbClr val="06080A"/>
                </a:solidFill>
                <a:latin typeface="仿宋" panose="02010609060101010101" pitchFamily="49" charset="-122"/>
                <a:ea typeface="仿宋" panose="02010609060101010101" pitchFamily="49" charset="-122"/>
                <a:cs typeface="+mn-ea"/>
                <a:sym typeface="+mn-lt"/>
              </a:rPr>
              <a:t>Config</a:t>
            </a:r>
            <a:r>
              <a:rPr lang="zh-CN" altLang="en-US" sz="2800" b="1" dirty="0">
                <a:solidFill>
                  <a:srgbClr val="06080A"/>
                </a:solidFill>
                <a:latin typeface="仿宋" panose="02010609060101010101" pitchFamily="49" charset="-122"/>
                <a:ea typeface="仿宋" panose="02010609060101010101" pitchFamily="49" charset="-122"/>
                <a:cs typeface="+mn-ea"/>
                <a:sym typeface="+mn-lt"/>
              </a:rPr>
              <a:t>联合实现热部署</a:t>
            </a:r>
            <a:endParaRPr lang="en-US" sz="2800" b="1" dirty="0">
              <a:solidFill>
                <a:srgbClr val="06080A"/>
              </a:solidFill>
              <a:latin typeface="仿宋" panose="02010609060101010101" pitchFamily="49" charset="-122"/>
              <a:ea typeface="仿宋" panose="02010609060101010101" pitchFamily="49" charset="-122"/>
              <a:cs typeface="+mn-ea"/>
              <a:sym typeface="+mn-lt"/>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34417" y="2154129"/>
            <a:ext cx="3809524" cy="1904762"/>
          </a:xfrm>
          <a:prstGeom prst="rect">
            <a:avLst/>
          </a:prstGeom>
        </p:spPr>
      </p:pic>
      <p:sp>
        <p:nvSpPr>
          <p:cNvPr id="7" name="TextBox 50"/>
          <p:cNvSpPr txBox="1"/>
          <p:nvPr/>
        </p:nvSpPr>
        <p:spPr>
          <a:xfrm>
            <a:off x="1578018" y="1110407"/>
            <a:ext cx="10110006" cy="523220"/>
          </a:xfrm>
          <a:prstGeom prst="rect">
            <a:avLst/>
          </a:prstGeom>
          <a:noFill/>
        </p:spPr>
        <p:txBody>
          <a:bodyPr wrap="square" rtlCol="0">
            <a:spAutoFit/>
          </a:bodyPr>
          <a:lstStyle/>
          <a:p>
            <a:r>
              <a:rPr lang="en-US" altLang="zh-CN" sz="2800" b="1" dirty="0">
                <a:solidFill>
                  <a:srgbClr val="06080A"/>
                </a:solidFill>
                <a:latin typeface="仿宋" panose="02010609060101010101" pitchFamily="49" charset="-122"/>
                <a:ea typeface="仿宋" panose="02010609060101010101" pitchFamily="49" charset="-122"/>
                <a:cs typeface="+mn-ea"/>
                <a:sym typeface="+mn-lt"/>
              </a:rPr>
              <a:t>https://github.com/spring-cloud/spring-cloud-bus</a:t>
            </a:r>
            <a:endParaRPr lang="en-US" sz="2800" b="1" dirty="0">
              <a:solidFill>
                <a:srgbClr val="06080A"/>
              </a:solidFill>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2866838939"/>
      </p:ext>
    </p:extLst>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2262761" y="359404"/>
            <a:ext cx="9425263"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Spring Cloud Stream</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p:cNvPicPr>
            <a:picLocks noChangeAspect="1"/>
          </p:cNvPicPr>
          <p:nvPr/>
        </p:nvPicPr>
        <p:blipFill>
          <a:blip r:embed="rId2"/>
          <a:stretch>
            <a:fillRect/>
          </a:stretch>
        </p:blipFill>
        <p:spPr>
          <a:xfrm>
            <a:off x="775136" y="359404"/>
            <a:ext cx="1424251" cy="628052"/>
          </a:xfrm>
          <a:prstGeom prst="rect">
            <a:avLst/>
          </a:prstGeom>
        </p:spPr>
      </p:pic>
      <p:sp>
        <p:nvSpPr>
          <p:cNvPr id="8" name="TextBox 50"/>
          <p:cNvSpPr txBox="1"/>
          <p:nvPr/>
        </p:nvSpPr>
        <p:spPr>
          <a:xfrm>
            <a:off x="1949108" y="4516019"/>
            <a:ext cx="8057584" cy="954107"/>
          </a:xfrm>
          <a:prstGeom prst="rect">
            <a:avLst/>
          </a:prstGeom>
          <a:noFill/>
        </p:spPr>
        <p:txBody>
          <a:bodyPr wrap="square" rtlCol="0">
            <a:spAutoFit/>
          </a:bodyPr>
          <a:lstStyle/>
          <a:p>
            <a:r>
              <a:rPr lang="zh-CN" altLang="en-US" sz="2800" b="1" dirty="0">
                <a:solidFill>
                  <a:srgbClr val="06080A"/>
                </a:solidFill>
                <a:latin typeface="仿宋" panose="02010609060101010101" pitchFamily="49" charset="-122"/>
                <a:ea typeface="仿宋" panose="02010609060101010101" pitchFamily="49" charset="-122"/>
                <a:cs typeface="+mn-ea"/>
                <a:sym typeface="+mn-lt"/>
              </a:rPr>
              <a:t>数据流操作开发包，封装了与</a:t>
            </a:r>
            <a:r>
              <a:rPr lang="en-US" altLang="zh-CN" sz="2800" b="1" dirty="0" err="1">
                <a:solidFill>
                  <a:srgbClr val="06080A"/>
                </a:solidFill>
                <a:latin typeface="仿宋" panose="02010609060101010101" pitchFamily="49" charset="-122"/>
                <a:ea typeface="仿宋" panose="02010609060101010101" pitchFamily="49" charset="-122"/>
                <a:cs typeface="+mn-ea"/>
                <a:sym typeface="+mn-lt"/>
              </a:rPr>
              <a:t>Redis,Rabbit</a:t>
            </a:r>
            <a:r>
              <a:rPr lang="zh-CN" altLang="en-US" sz="2800" b="1" dirty="0">
                <a:solidFill>
                  <a:srgbClr val="06080A"/>
                </a:solidFill>
                <a:latin typeface="仿宋" panose="02010609060101010101" pitchFamily="49" charset="-122"/>
                <a:ea typeface="仿宋" panose="02010609060101010101" pitchFamily="49" charset="-122"/>
                <a:cs typeface="+mn-ea"/>
                <a:sym typeface="+mn-lt"/>
              </a:rPr>
              <a:t>、</a:t>
            </a:r>
            <a:r>
              <a:rPr lang="en-US" altLang="zh-CN" sz="2800" b="1" dirty="0">
                <a:solidFill>
                  <a:srgbClr val="06080A"/>
                </a:solidFill>
                <a:latin typeface="仿宋" panose="02010609060101010101" pitchFamily="49" charset="-122"/>
                <a:ea typeface="仿宋" panose="02010609060101010101" pitchFamily="49" charset="-122"/>
                <a:cs typeface="+mn-ea"/>
                <a:sym typeface="+mn-lt"/>
              </a:rPr>
              <a:t>Kafka</a:t>
            </a:r>
            <a:r>
              <a:rPr lang="zh-CN" altLang="en-US" sz="2800" b="1" dirty="0">
                <a:solidFill>
                  <a:srgbClr val="06080A"/>
                </a:solidFill>
                <a:latin typeface="仿宋" panose="02010609060101010101" pitchFamily="49" charset="-122"/>
                <a:ea typeface="仿宋" panose="02010609060101010101" pitchFamily="49" charset="-122"/>
                <a:cs typeface="+mn-ea"/>
                <a:sym typeface="+mn-lt"/>
              </a:rPr>
              <a:t>等发送接收消</a:t>
            </a:r>
            <a:endParaRPr lang="en-US" sz="2800" b="1" dirty="0">
              <a:solidFill>
                <a:srgbClr val="06080A"/>
              </a:solidFill>
              <a:latin typeface="仿宋" panose="02010609060101010101" pitchFamily="49" charset="-122"/>
              <a:ea typeface="仿宋" panose="02010609060101010101" pitchFamily="49" charset="-122"/>
              <a:cs typeface="+mn-ea"/>
              <a:sym typeface="+mn-lt"/>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73138" y="2154129"/>
            <a:ext cx="3809524" cy="1904762"/>
          </a:xfrm>
          <a:prstGeom prst="rect">
            <a:avLst/>
          </a:prstGeom>
        </p:spPr>
      </p:pic>
      <p:sp>
        <p:nvSpPr>
          <p:cNvPr id="7" name="TextBox 50"/>
          <p:cNvSpPr txBox="1"/>
          <p:nvPr/>
        </p:nvSpPr>
        <p:spPr>
          <a:xfrm>
            <a:off x="1578018" y="1110407"/>
            <a:ext cx="10110006" cy="523220"/>
          </a:xfrm>
          <a:prstGeom prst="rect">
            <a:avLst/>
          </a:prstGeom>
          <a:noFill/>
        </p:spPr>
        <p:txBody>
          <a:bodyPr wrap="square" rtlCol="0">
            <a:spAutoFit/>
          </a:bodyPr>
          <a:lstStyle/>
          <a:p>
            <a:r>
              <a:rPr lang="en-US" altLang="zh-CN" sz="2800" b="1" dirty="0">
                <a:solidFill>
                  <a:srgbClr val="06080A"/>
                </a:solidFill>
                <a:latin typeface="仿宋" panose="02010609060101010101" pitchFamily="49" charset="-122"/>
                <a:ea typeface="仿宋" panose="02010609060101010101" pitchFamily="49" charset="-122"/>
                <a:cs typeface="+mn-ea"/>
                <a:sym typeface="+mn-lt"/>
              </a:rPr>
              <a:t>https://github.com/spring-cloud/spring-cloud-stream</a:t>
            </a:r>
            <a:endParaRPr lang="en-US" sz="2800" b="1" dirty="0">
              <a:solidFill>
                <a:srgbClr val="06080A"/>
              </a:solidFill>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1419831288"/>
      </p:ext>
    </p:extLst>
  </p:cSld>
  <p:clrMapOvr>
    <a:masterClrMapping/>
  </p:clrMapOvr>
  <p:transition spd="slow">
    <p:wip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2262761" y="359404"/>
            <a:ext cx="9425263"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Spring Cloud Stream - Core concept</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p:cNvPicPr>
            <a:picLocks noChangeAspect="1"/>
          </p:cNvPicPr>
          <p:nvPr/>
        </p:nvPicPr>
        <p:blipFill>
          <a:blip r:embed="rId2"/>
          <a:stretch>
            <a:fillRect/>
          </a:stretch>
        </p:blipFill>
        <p:spPr>
          <a:xfrm>
            <a:off x="775136" y="359404"/>
            <a:ext cx="1424251" cy="628052"/>
          </a:xfrm>
          <a:prstGeom prst="rect">
            <a:avLst/>
          </a:prstGeom>
        </p:spPr>
      </p:pic>
      <p:sp>
        <p:nvSpPr>
          <p:cNvPr id="7" name="TextBox 50"/>
          <p:cNvSpPr txBox="1"/>
          <p:nvPr/>
        </p:nvSpPr>
        <p:spPr>
          <a:xfrm>
            <a:off x="2036726" y="1885079"/>
            <a:ext cx="7840605" cy="1815882"/>
          </a:xfrm>
          <a:prstGeom prst="rect">
            <a:avLst/>
          </a:prstGeom>
          <a:noFill/>
        </p:spPr>
        <p:txBody>
          <a:bodyPr wrap="square" rtlCol="0">
            <a:spAutoFit/>
          </a:bodyPr>
          <a:lstStyle/>
          <a:p>
            <a:pPr marL="457200" indent="-457200">
              <a:buFont typeface="Wingdings" panose="05000000000000000000" pitchFamily="2" charset="2"/>
              <a:buChar char="Ø"/>
            </a:pPr>
            <a:r>
              <a:rPr lang="en-US" altLang="zh-CN" sz="2800" b="1" dirty="0">
                <a:solidFill>
                  <a:srgbClr val="06080A"/>
                </a:solidFill>
                <a:latin typeface="仿宋" panose="02010609060101010101" pitchFamily="49" charset="-122"/>
                <a:ea typeface="仿宋" panose="02010609060101010101" pitchFamily="49" charset="-122"/>
                <a:cs typeface="+mn-ea"/>
                <a:sym typeface="+mn-lt"/>
              </a:rPr>
              <a:t>Binder</a:t>
            </a:r>
          </a:p>
          <a:p>
            <a:pPr marL="457200" indent="-457200">
              <a:buFont typeface="Wingdings" panose="05000000000000000000" pitchFamily="2" charset="2"/>
              <a:buChar char="Ø"/>
            </a:pPr>
            <a:r>
              <a:rPr lang="en-US" altLang="zh-CN" sz="2800" b="1" dirty="0">
                <a:solidFill>
                  <a:srgbClr val="06080A"/>
                </a:solidFill>
                <a:latin typeface="仿宋" panose="02010609060101010101" pitchFamily="49" charset="-122"/>
                <a:ea typeface="仿宋" panose="02010609060101010101" pitchFamily="49" charset="-122"/>
                <a:cs typeface="+mn-ea"/>
                <a:sym typeface="+mn-lt"/>
              </a:rPr>
              <a:t>Persistent Publish-Subscribe Support</a:t>
            </a:r>
          </a:p>
          <a:p>
            <a:pPr marL="457200" indent="-457200">
              <a:buFont typeface="Wingdings" panose="05000000000000000000" pitchFamily="2" charset="2"/>
              <a:buChar char="Ø"/>
            </a:pPr>
            <a:r>
              <a:rPr lang="en-US" altLang="zh-CN" sz="2800" b="1" dirty="0">
                <a:solidFill>
                  <a:srgbClr val="06080A"/>
                </a:solidFill>
                <a:latin typeface="仿宋" panose="02010609060101010101" pitchFamily="49" charset="-122"/>
                <a:ea typeface="仿宋" panose="02010609060101010101" pitchFamily="49" charset="-122"/>
                <a:cs typeface="+mn-ea"/>
                <a:sym typeface="+mn-lt"/>
              </a:rPr>
              <a:t>Consumer Groups</a:t>
            </a:r>
          </a:p>
          <a:p>
            <a:pPr marL="457200" indent="-457200">
              <a:buFont typeface="Wingdings" panose="05000000000000000000" pitchFamily="2" charset="2"/>
              <a:buChar char="Ø"/>
            </a:pPr>
            <a:r>
              <a:rPr lang="en-US" altLang="zh-CN" sz="2800" b="1" dirty="0">
                <a:solidFill>
                  <a:srgbClr val="06080A"/>
                </a:solidFill>
                <a:latin typeface="仿宋" panose="02010609060101010101" pitchFamily="49" charset="-122"/>
                <a:ea typeface="仿宋" panose="02010609060101010101" pitchFamily="49" charset="-122"/>
                <a:cs typeface="+mn-ea"/>
                <a:sym typeface="+mn-lt"/>
              </a:rPr>
              <a:t>Partitioning Support</a:t>
            </a:r>
          </a:p>
        </p:txBody>
      </p:sp>
    </p:spTree>
    <p:extLst>
      <p:ext uri="{BB962C8B-B14F-4D97-AF65-F5344CB8AC3E}">
        <p14:creationId xmlns:p14="http://schemas.microsoft.com/office/powerpoint/2010/main" val="4128822231"/>
      </p:ext>
    </p:extLst>
  </p:cSld>
  <p:clrMapOvr>
    <a:masterClrMapping/>
  </p:clrMapOvr>
  <p:transition spd="slow">
    <p:wip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p:cNvPicPr>
            <a:picLocks noChangeAspect="1"/>
          </p:cNvPicPr>
          <p:nvPr/>
        </p:nvPicPr>
        <p:blipFill>
          <a:blip r:embed="rId2"/>
          <a:stretch>
            <a:fillRect/>
          </a:stretch>
        </p:blipFill>
        <p:spPr>
          <a:xfrm>
            <a:off x="775136" y="359404"/>
            <a:ext cx="1424251" cy="628052"/>
          </a:xfrm>
          <a:prstGeom prst="rect">
            <a:avLst/>
          </a:prstGeom>
        </p:spPr>
      </p:pic>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25093" y="1052673"/>
            <a:ext cx="5631255" cy="4680132"/>
          </a:xfrm>
          <a:prstGeom prst="rect">
            <a:avLst/>
          </a:prstGeom>
        </p:spPr>
      </p:pic>
    </p:spTree>
    <p:extLst>
      <p:ext uri="{BB962C8B-B14F-4D97-AF65-F5344CB8AC3E}">
        <p14:creationId xmlns:p14="http://schemas.microsoft.com/office/powerpoint/2010/main" val="3872028756"/>
      </p:ext>
    </p:extLst>
  </p:cSld>
  <p:clrMapOvr>
    <a:masterClrMapping/>
  </p:clrMapOvr>
  <p:transition spd="slow">
    <p:wip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2262761" y="359404"/>
            <a:ext cx="9425263"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Spring Cloud Sleuth</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p:cNvPicPr>
            <a:picLocks noChangeAspect="1"/>
          </p:cNvPicPr>
          <p:nvPr/>
        </p:nvPicPr>
        <p:blipFill>
          <a:blip r:embed="rId2"/>
          <a:stretch>
            <a:fillRect/>
          </a:stretch>
        </p:blipFill>
        <p:spPr>
          <a:xfrm>
            <a:off x="775136" y="359404"/>
            <a:ext cx="1424251" cy="628052"/>
          </a:xfrm>
          <a:prstGeom prst="rect">
            <a:avLst/>
          </a:prstGeom>
        </p:spPr>
      </p:pic>
      <p:sp>
        <p:nvSpPr>
          <p:cNvPr id="8" name="TextBox 50"/>
          <p:cNvSpPr txBox="1"/>
          <p:nvPr/>
        </p:nvSpPr>
        <p:spPr>
          <a:xfrm>
            <a:off x="1996738" y="4579393"/>
            <a:ext cx="8057584" cy="1384995"/>
          </a:xfrm>
          <a:prstGeom prst="rect">
            <a:avLst/>
          </a:prstGeom>
          <a:noFill/>
        </p:spPr>
        <p:txBody>
          <a:bodyPr wrap="square" rtlCol="0">
            <a:spAutoFit/>
          </a:bodyPr>
          <a:lstStyle/>
          <a:p>
            <a:r>
              <a:rPr lang="zh-CN" altLang="en-US" sz="2800" b="1" dirty="0">
                <a:solidFill>
                  <a:srgbClr val="06080A"/>
                </a:solidFill>
                <a:latin typeface="仿宋" panose="02010609060101010101" pitchFamily="49" charset="-122"/>
                <a:ea typeface="仿宋" panose="02010609060101010101" pitchFamily="49" charset="-122"/>
                <a:cs typeface="+mn-ea"/>
                <a:sym typeface="+mn-lt"/>
              </a:rPr>
              <a:t>日志收集工具包，封装了</a:t>
            </a:r>
            <a:r>
              <a:rPr lang="en-US" altLang="zh-CN" sz="2800" b="1" dirty="0">
                <a:solidFill>
                  <a:srgbClr val="06080A"/>
                </a:solidFill>
                <a:latin typeface="仿宋" panose="02010609060101010101" pitchFamily="49" charset="-122"/>
                <a:ea typeface="仿宋" panose="02010609060101010101" pitchFamily="49" charset="-122"/>
                <a:cs typeface="+mn-ea"/>
                <a:sym typeface="+mn-lt"/>
              </a:rPr>
              <a:t>Dapper</a:t>
            </a:r>
            <a:r>
              <a:rPr lang="zh-CN" altLang="en-US" sz="2800" b="1" dirty="0">
                <a:solidFill>
                  <a:srgbClr val="06080A"/>
                </a:solidFill>
                <a:latin typeface="仿宋" panose="02010609060101010101" pitchFamily="49" charset="-122"/>
                <a:ea typeface="仿宋" panose="02010609060101010101" pitchFamily="49" charset="-122"/>
                <a:cs typeface="+mn-ea"/>
                <a:sym typeface="+mn-lt"/>
              </a:rPr>
              <a:t>和</a:t>
            </a:r>
            <a:r>
              <a:rPr lang="en-US" altLang="zh-CN" sz="2800" b="1" dirty="0">
                <a:solidFill>
                  <a:srgbClr val="06080A"/>
                </a:solidFill>
                <a:latin typeface="仿宋" panose="02010609060101010101" pitchFamily="49" charset="-122"/>
                <a:ea typeface="仿宋" panose="02010609060101010101" pitchFamily="49" charset="-122"/>
                <a:cs typeface="+mn-ea"/>
                <a:sym typeface="+mn-lt"/>
              </a:rPr>
              <a:t>log-based</a:t>
            </a:r>
            <a:r>
              <a:rPr lang="zh-CN" altLang="en-US" sz="2800" b="1" dirty="0">
                <a:solidFill>
                  <a:srgbClr val="06080A"/>
                </a:solidFill>
                <a:latin typeface="仿宋" panose="02010609060101010101" pitchFamily="49" charset="-122"/>
                <a:ea typeface="仿宋" panose="02010609060101010101" pitchFamily="49" charset="-122"/>
                <a:cs typeface="+mn-ea"/>
                <a:sym typeface="+mn-lt"/>
              </a:rPr>
              <a:t>追踪以及</a:t>
            </a:r>
            <a:r>
              <a:rPr lang="en-US" altLang="zh-CN" sz="2800" b="1" dirty="0" err="1">
                <a:solidFill>
                  <a:srgbClr val="06080A"/>
                </a:solidFill>
                <a:latin typeface="仿宋" panose="02010609060101010101" pitchFamily="49" charset="-122"/>
                <a:ea typeface="仿宋" panose="02010609060101010101" pitchFamily="49" charset="-122"/>
                <a:cs typeface="+mn-ea"/>
                <a:sym typeface="+mn-lt"/>
              </a:rPr>
              <a:t>Zipkin</a:t>
            </a:r>
            <a:r>
              <a:rPr lang="zh-CN" altLang="en-US" sz="2800" b="1" dirty="0">
                <a:solidFill>
                  <a:srgbClr val="06080A"/>
                </a:solidFill>
                <a:latin typeface="仿宋" panose="02010609060101010101" pitchFamily="49" charset="-122"/>
                <a:ea typeface="仿宋" panose="02010609060101010101" pitchFamily="49" charset="-122"/>
                <a:cs typeface="+mn-ea"/>
                <a:sym typeface="+mn-lt"/>
              </a:rPr>
              <a:t>和</a:t>
            </a:r>
            <a:r>
              <a:rPr lang="en-US" altLang="zh-CN" sz="2800" b="1" dirty="0" err="1">
                <a:solidFill>
                  <a:srgbClr val="06080A"/>
                </a:solidFill>
                <a:latin typeface="仿宋" panose="02010609060101010101" pitchFamily="49" charset="-122"/>
                <a:ea typeface="仿宋" panose="02010609060101010101" pitchFamily="49" charset="-122"/>
                <a:cs typeface="+mn-ea"/>
                <a:sym typeface="+mn-lt"/>
              </a:rPr>
              <a:t>HTrace</a:t>
            </a:r>
            <a:r>
              <a:rPr lang="zh-CN" altLang="en-US" sz="2800" b="1" dirty="0">
                <a:solidFill>
                  <a:srgbClr val="06080A"/>
                </a:solidFill>
                <a:latin typeface="仿宋" panose="02010609060101010101" pitchFamily="49" charset="-122"/>
                <a:ea typeface="仿宋" panose="02010609060101010101" pitchFamily="49" charset="-122"/>
                <a:cs typeface="+mn-ea"/>
                <a:sym typeface="+mn-lt"/>
              </a:rPr>
              <a:t>操作，为</a:t>
            </a:r>
            <a:r>
              <a:rPr lang="en-US" altLang="zh-CN" sz="2800" b="1" dirty="0" err="1">
                <a:solidFill>
                  <a:srgbClr val="06080A"/>
                </a:solidFill>
                <a:latin typeface="仿宋" panose="02010609060101010101" pitchFamily="49" charset="-122"/>
                <a:ea typeface="仿宋" panose="02010609060101010101" pitchFamily="49" charset="-122"/>
                <a:cs typeface="+mn-ea"/>
                <a:sym typeface="+mn-lt"/>
              </a:rPr>
              <a:t>SpringCloud</a:t>
            </a:r>
            <a:r>
              <a:rPr lang="zh-CN" altLang="en-US" sz="2800" b="1" dirty="0">
                <a:solidFill>
                  <a:srgbClr val="06080A"/>
                </a:solidFill>
                <a:latin typeface="仿宋" panose="02010609060101010101" pitchFamily="49" charset="-122"/>
                <a:ea typeface="仿宋" panose="02010609060101010101" pitchFamily="49" charset="-122"/>
                <a:cs typeface="+mn-ea"/>
                <a:sym typeface="+mn-lt"/>
              </a:rPr>
              <a:t>应用实现了一种分布式追踪解决方案</a:t>
            </a:r>
            <a:endParaRPr lang="en-US" sz="2800" b="1" dirty="0">
              <a:solidFill>
                <a:srgbClr val="06080A"/>
              </a:solidFill>
              <a:latin typeface="仿宋" panose="02010609060101010101" pitchFamily="49" charset="-122"/>
              <a:ea typeface="仿宋" panose="02010609060101010101" pitchFamily="49" charset="-122"/>
              <a:cs typeface="+mn-ea"/>
              <a:sym typeface="+mn-lt"/>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20768" y="2154129"/>
            <a:ext cx="3809524" cy="1904762"/>
          </a:xfrm>
          <a:prstGeom prst="rect">
            <a:avLst/>
          </a:prstGeom>
        </p:spPr>
      </p:pic>
      <p:sp>
        <p:nvSpPr>
          <p:cNvPr id="7" name="TextBox 50"/>
          <p:cNvSpPr txBox="1"/>
          <p:nvPr/>
        </p:nvSpPr>
        <p:spPr>
          <a:xfrm>
            <a:off x="1578018" y="1110407"/>
            <a:ext cx="10110006" cy="523220"/>
          </a:xfrm>
          <a:prstGeom prst="rect">
            <a:avLst/>
          </a:prstGeom>
          <a:noFill/>
        </p:spPr>
        <p:txBody>
          <a:bodyPr wrap="square" rtlCol="0">
            <a:spAutoFit/>
          </a:bodyPr>
          <a:lstStyle/>
          <a:p>
            <a:r>
              <a:rPr lang="en-US" altLang="zh-CN" sz="2800" b="1" dirty="0">
                <a:solidFill>
                  <a:srgbClr val="06080A"/>
                </a:solidFill>
                <a:latin typeface="仿宋" panose="02010609060101010101" pitchFamily="49" charset="-122"/>
                <a:ea typeface="仿宋" panose="02010609060101010101" pitchFamily="49" charset="-122"/>
                <a:cs typeface="+mn-ea"/>
                <a:sym typeface="+mn-lt"/>
              </a:rPr>
              <a:t>https://github.com/spring-cloud/spring-cloud-sleuth</a:t>
            </a:r>
            <a:endParaRPr lang="en-US" sz="2800" b="1" dirty="0">
              <a:solidFill>
                <a:srgbClr val="06080A"/>
              </a:solidFill>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2640136817"/>
      </p:ext>
    </p:extLst>
  </p:cSld>
  <p:clrMapOvr>
    <a:masterClrMapping/>
  </p:clrMapOvr>
  <p:transition spd="slow">
    <p:wip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p:cNvPicPr>
            <a:picLocks noChangeAspect="1"/>
          </p:cNvPicPr>
          <p:nvPr/>
        </p:nvPicPr>
        <p:blipFill>
          <a:blip r:embed="rId2"/>
          <a:stretch>
            <a:fillRect/>
          </a:stretch>
        </p:blipFill>
        <p:spPr>
          <a:xfrm>
            <a:off x="775136" y="359404"/>
            <a:ext cx="1424251" cy="628052"/>
          </a:xfrm>
          <a:prstGeom prst="rect">
            <a:avLst/>
          </a:prstGeom>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13474" y="987456"/>
            <a:ext cx="5015714" cy="4772335"/>
          </a:xfrm>
          <a:prstGeom prst="rect">
            <a:avLst/>
          </a:prstGeom>
        </p:spPr>
      </p:pic>
    </p:spTree>
    <p:extLst>
      <p:ext uri="{BB962C8B-B14F-4D97-AF65-F5344CB8AC3E}">
        <p14:creationId xmlns:p14="http://schemas.microsoft.com/office/powerpoint/2010/main" val="2858747847"/>
      </p:ext>
    </p:extLst>
  </p:cSld>
  <p:clrMapOvr>
    <a:masterClrMapping/>
  </p:clrMapOvr>
  <p:transition spd="slow">
    <p:wip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p:cNvPicPr>
            <a:picLocks noChangeAspect="1"/>
          </p:cNvPicPr>
          <p:nvPr/>
        </p:nvPicPr>
        <p:blipFill>
          <a:blip r:embed="rId2"/>
          <a:stretch>
            <a:fillRect/>
          </a:stretch>
        </p:blipFill>
        <p:spPr>
          <a:xfrm>
            <a:off x="775136" y="359404"/>
            <a:ext cx="1424251" cy="628052"/>
          </a:xfrm>
          <a:prstGeom prst="rect">
            <a:avLst/>
          </a:prstGeom>
        </p:spPr>
      </p:pic>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5136" y="1629624"/>
            <a:ext cx="10210515" cy="3250194"/>
          </a:xfrm>
          <a:prstGeom prst="rect">
            <a:avLst/>
          </a:prstGeom>
        </p:spPr>
      </p:pic>
    </p:spTree>
    <p:extLst>
      <p:ext uri="{BB962C8B-B14F-4D97-AF65-F5344CB8AC3E}">
        <p14:creationId xmlns:p14="http://schemas.microsoft.com/office/powerpoint/2010/main" val="2941066803"/>
      </p:ext>
    </p:extLst>
  </p:cSld>
  <p:clrMapOvr>
    <a:masterClrMapping/>
  </p:clrMapOvr>
  <p:transition spd="slow">
    <p:wip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p:cNvPicPr>
            <a:picLocks noChangeAspect="1"/>
          </p:cNvPicPr>
          <p:nvPr/>
        </p:nvPicPr>
        <p:blipFill>
          <a:blip r:embed="rId2"/>
          <a:stretch>
            <a:fillRect/>
          </a:stretch>
        </p:blipFill>
        <p:spPr>
          <a:xfrm>
            <a:off x="775136" y="359404"/>
            <a:ext cx="1424251" cy="628052"/>
          </a:xfrm>
          <a:prstGeom prst="rect">
            <a:avLst/>
          </a:prstGeom>
        </p:spPr>
      </p:pic>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71185" y="741395"/>
            <a:ext cx="7125512" cy="5433068"/>
          </a:xfrm>
          <a:prstGeom prst="rect">
            <a:avLst/>
          </a:prstGeom>
        </p:spPr>
      </p:pic>
    </p:spTree>
    <p:extLst>
      <p:ext uri="{BB962C8B-B14F-4D97-AF65-F5344CB8AC3E}">
        <p14:creationId xmlns:p14="http://schemas.microsoft.com/office/powerpoint/2010/main" val="4136100417"/>
      </p:ext>
    </p:extLst>
  </p:cSld>
  <p:clrMapOvr>
    <a:masterClrMapping/>
  </p:clrMapOvr>
  <p:transition spd="slow">
    <p:wip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p:cNvPicPr>
            <a:picLocks noChangeAspect="1"/>
          </p:cNvPicPr>
          <p:nvPr/>
        </p:nvPicPr>
        <p:blipFill>
          <a:blip r:embed="rId2"/>
          <a:stretch>
            <a:fillRect/>
          </a:stretch>
        </p:blipFill>
        <p:spPr>
          <a:xfrm>
            <a:off x="775136" y="359404"/>
            <a:ext cx="1424251" cy="628052"/>
          </a:xfrm>
          <a:prstGeom prst="rect">
            <a:avLst/>
          </a:prstGeom>
        </p:spPr>
      </p:pic>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4234" y="988973"/>
            <a:ext cx="9911081" cy="5635157"/>
          </a:xfrm>
          <a:prstGeom prst="rect">
            <a:avLst/>
          </a:prstGeom>
        </p:spPr>
      </p:pic>
    </p:spTree>
    <p:extLst>
      <p:ext uri="{BB962C8B-B14F-4D97-AF65-F5344CB8AC3E}">
        <p14:creationId xmlns:p14="http://schemas.microsoft.com/office/powerpoint/2010/main" val="3994001008"/>
      </p:ext>
    </p:extLst>
  </p:cSld>
  <p:clrMapOvr>
    <a:masterClrMapping/>
  </p:clrMapOvr>
  <p:transition spd="slow">
    <p:wip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p:cNvPicPr>
            <a:picLocks noChangeAspect="1"/>
          </p:cNvPicPr>
          <p:nvPr/>
        </p:nvPicPr>
        <p:blipFill>
          <a:blip r:embed="rId2"/>
          <a:stretch>
            <a:fillRect/>
          </a:stretch>
        </p:blipFill>
        <p:spPr>
          <a:xfrm>
            <a:off x="775136" y="359404"/>
            <a:ext cx="1424251" cy="628052"/>
          </a:xfrm>
          <a:prstGeom prst="rect">
            <a:avLst/>
          </a:prstGeom>
        </p:spPr>
      </p:pic>
      <p:pic>
        <p:nvPicPr>
          <p:cNvPr id="4" name="图片 3"/>
          <p:cNvPicPr>
            <a:picLocks noChangeAspect="1"/>
          </p:cNvPicPr>
          <p:nvPr/>
        </p:nvPicPr>
        <p:blipFill>
          <a:blip r:embed="rId3"/>
          <a:stretch>
            <a:fillRect/>
          </a:stretch>
        </p:blipFill>
        <p:spPr>
          <a:xfrm>
            <a:off x="1410962" y="1559897"/>
            <a:ext cx="9934926" cy="4050176"/>
          </a:xfrm>
          <a:prstGeom prst="rect">
            <a:avLst/>
          </a:prstGeom>
        </p:spPr>
      </p:pic>
    </p:spTree>
    <p:extLst>
      <p:ext uri="{BB962C8B-B14F-4D97-AF65-F5344CB8AC3E}">
        <p14:creationId xmlns:p14="http://schemas.microsoft.com/office/powerpoint/2010/main" val="574635170"/>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2262761" y="359404"/>
            <a:ext cx="9425263" cy="523220"/>
          </a:xfrm>
          <a:prstGeom prst="rect">
            <a:avLst/>
          </a:prstGeom>
          <a:noFill/>
        </p:spPr>
        <p:txBody>
          <a:bodyPr wrap="square" rtlCol="0">
            <a:spAutoFit/>
          </a:bodyPr>
          <a:lstStyle/>
          <a:p>
            <a:r>
              <a:rPr lang="en-US" sz="2800" b="1" dirty="0">
                <a:solidFill>
                  <a:srgbClr val="7030A0"/>
                </a:solidFill>
                <a:latin typeface="仿宋" panose="02010609060101010101" pitchFamily="49" charset="-122"/>
                <a:ea typeface="仿宋" panose="02010609060101010101" pitchFamily="49" charset="-122"/>
                <a:cs typeface="+mn-ea"/>
                <a:sym typeface="+mn-lt"/>
              </a:rPr>
              <a:t>SOFA Mesh </a:t>
            </a:r>
            <a:r>
              <a:rPr lang="en-US" sz="2800" b="1" dirty="0">
                <a:solidFill>
                  <a:srgbClr val="FF0000"/>
                </a:solidFill>
                <a:latin typeface="仿宋" panose="02010609060101010101" pitchFamily="49" charset="-122"/>
                <a:ea typeface="仿宋" panose="02010609060101010101" pitchFamily="49" charset="-122"/>
                <a:cs typeface="+mn-ea"/>
                <a:sym typeface="+mn-lt"/>
              </a:rPr>
              <a:t>VS</a:t>
            </a:r>
            <a:r>
              <a:rPr lang="en-US" sz="2800" b="1" dirty="0">
                <a:solidFill>
                  <a:srgbClr val="7030A0"/>
                </a:solidFill>
                <a:latin typeface="仿宋" panose="02010609060101010101" pitchFamily="49" charset="-122"/>
                <a:ea typeface="仿宋" panose="02010609060101010101" pitchFamily="49" charset="-122"/>
                <a:cs typeface="+mn-ea"/>
                <a:sym typeface="+mn-lt"/>
              </a:rPr>
              <a:t> </a:t>
            </a:r>
            <a:r>
              <a:rPr lang="en-US" sz="2800" b="1" dirty="0" err="1">
                <a:solidFill>
                  <a:srgbClr val="7030A0"/>
                </a:solidFill>
                <a:latin typeface="仿宋" panose="02010609060101010101" pitchFamily="49" charset="-122"/>
                <a:ea typeface="仿宋" panose="02010609060101010101" pitchFamily="49" charset="-122"/>
                <a:cs typeface="+mn-ea"/>
                <a:sym typeface="+mn-lt"/>
              </a:rPr>
              <a:t>Istio</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p:cNvPicPr>
            <a:picLocks noChangeAspect="1"/>
          </p:cNvPicPr>
          <p:nvPr/>
        </p:nvPicPr>
        <p:blipFill>
          <a:blip r:embed="rId2"/>
          <a:stretch>
            <a:fillRect/>
          </a:stretch>
        </p:blipFill>
        <p:spPr>
          <a:xfrm>
            <a:off x="775136" y="359404"/>
            <a:ext cx="1424251" cy="628052"/>
          </a:xfrm>
          <a:prstGeom prst="rect">
            <a:avLst/>
          </a:prstGeom>
        </p:spPr>
      </p:pic>
      <p:pic>
        <p:nvPicPr>
          <p:cNvPr id="2" name="图片 1">
            <a:extLst>
              <a:ext uri="{FF2B5EF4-FFF2-40B4-BE49-F238E27FC236}">
                <a16:creationId xmlns:a16="http://schemas.microsoft.com/office/drawing/2014/main" id="{774C5782-1956-1E4A-8429-26C1A77C46B5}"/>
              </a:ext>
            </a:extLst>
          </p:cNvPr>
          <p:cNvPicPr>
            <a:picLocks noChangeAspect="1"/>
          </p:cNvPicPr>
          <p:nvPr/>
        </p:nvPicPr>
        <p:blipFill>
          <a:blip r:embed="rId3"/>
          <a:stretch>
            <a:fillRect/>
          </a:stretch>
        </p:blipFill>
        <p:spPr>
          <a:xfrm>
            <a:off x="1055156" y="1793175"/>
            <a:ext cx="4085455" cy="3580410"/>
          </a:xfrm>
          <a:prstGeom prst="rect">
            <a:avLst/>
          </a:prstGeom>
        </p:spPr>
      </p:pic>
      <p:pic>
        <p:nvPicPr>
          <p:cNvPr id="6" name="图片 5">
            <a:extLst>
              <a:ext uri="{FF2B5EF4-FFF2-40B4-BE49-F238E27FC236}">
                <a16:creationId xmlns:a16="http://schemas.microsoft.com/office/drawing/2014/main" id="{2E2C4881-C878-F54F-9B4F-9858B271332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589312" y="1793175"/>
            <a:ext cx="4729974" cy="3580410"/>
          </a:xfrm>
          <a:prstGeom prst="rect">
            <a:avLst/>
          </a:prstGeom>
        </p:spPr>
      </p:pic>
    </p:spTree>
    <p:extLst>
      <p:ext uri="{BB962C8B-B14F-4D97-AF65-F5344CB8AC3E}">
        <p14:creationId xmlns:p14="http://schemas.microsoft.com/office/powerpoint/2010/main" val="233283360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p:cNvPicPr>
            <a:picLocks noChangeAspect="1"/>
          </p:cNvPicPr>
          <p:nvPr/>
        </p:nvPicPr>
        <p:blipFill>
          <a:blip r:embed="rId2"/>
          <a:stretch>
            <a:fillRect/>
          </a:stretch>
        </p:blipFill>
        <p:spPr>
          <a:xfrm>
            <a:off x="775136" y="359404"/>
            <a:ext cx="1424251" cy="628052"/>
          </a:xfrm>
          <a:prstGeom prst="rect">
            <a:avLst/>
          </a:prstGeom>
        </p:spPr>
      </p:pic>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77410" y="1368572"/>
            <a:ext cx="8324171" cy="3783714"/>
          </a:xfrm>
          <a:prstGeom prst="rect">
            <a:avLst/>
          </a:prstGeom>
        </p:spPr>
      </p:pic>
    </p:spTree>
    <p:extLst>
      <p:ext uri="{BB962C8B-B14F-4D97-AF65-F5344CB8AC3E}">
        <p14:creationId xmlns:p14="http://schemas.microsoft.com/office/powerpoint/2010/main" val="1298381032"/>
      </p:ext>
    </p:extLst>
  </p:cSld>
  <p:clrMapOvr>
    <a:masterClrMapping/>
  </p:clrMapOvr>
  <p:transition spd="slow">
    <p:wip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2262761" y="359404"/>
            <a:ext cx="9425263" cy="523220"/>
          </a:xfrm>
          <a:prstGeom prst="rect">
            <a:avLst/>
          </a:prstGeom>
          <a:noFill/>
        </p:spPr>
        <p:txBody>
          <a:bodyPr wrap="square" rtlCol="0">
            <a:spAutoFit/>
          </a:bodyPr>
          <a:lstStyle/>
          <a:p>
            <a:r>
              <a:rPr lang="en-US" sz="2800" b="1" dirty="0">
                <a:solidFill>
                  <a:srgbClr val="7030A0"/>
                </a:solidFill>
                <a:latin typeface="仿宋" panose="02010609060101010101" pitchFamily="49" charset="-122"/>
                <a:ea typeface="仿宋" panose="02010609060101010101" pitchFamily="49" charset="-122"/>
                <a:cs typeface="+mn-ea"/>
                <a:sym typeface="+mn-lt"/>
              </a:rPr>
              <a:t>Code Example：</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p:cNvPicPr>
            <a:picLocks noChangeAspect="1"/>
          </p:cNvPicPr>
          <p:nvPr/>
        </p:nvPicPr>
        <p:blipFill>
          <a:blip r:embed="rId2"/>
          <a:stretch>
            <a:fillRect/>
          </a:stretch>
        </p:blipFill>
        <p:spPr>
          <a:xfrm>
            <a:off x="775136" y="359404"/>
            <a:ext cx="1424251" cy="628052"/>
          </a:xfrm>
          <a:prstGeom prst="rect">
            <a:avLst/>
          </a:prstGeom>
        </p:spPr>
      </p:pic>
      <p:pic>
        <p:nvPicPr>
          <p:cNvPr id="7" name="图片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5178" y="1187511"/>
            <a:ext cx="7327384" cy="4978311"/>
          </a:xfrm>
          <a:prstGeom prst="rect">
            <a:avLst/>
          </a:prstGeom>
        </p:spPr>
      </p:pic>
    </p:spTree>
    <p:extLst>
      <p:ext uri="{BB962C8B-B14F-4D97-AF65-F5344CB8AC3E}">
        <p14:creationId xmlns:p14="http://schemas.microsoft.com/office/powerpoint/2010/main" val="726104584"/>
      </p:ext>
    </p:extLst>
  </p:cSld>
  <p:clrMapOvr>
    <a:masterClrMapping/>
  </p:clrMapOvr>
  <p:transition spd="slow">
    <p:wip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2262761" y="359404"/>
            <a:ext cx="9425263" cy="523220"/>
          </a:xfrm>
          <a:prstGeom prst="rect">
            <a:avLst/>
          </a:prstGeom>
          <a:noFill/>
        </p:spPr>
        <p:txBody>
          <a:bodyPr wrap="square" rtlCol="0">
            <a:spAutoFit/>
          </a:bodyPr>
          <a:lstStyle/>
          <a:p>
            <a:r>
              <a:rPr lang="en-US" sz="2800" b="1" dirty="0" err="1">
                <a:solidFill>
                  <a:srgbClr val="7030A0"/>
                </a:solidFill>
                <a:latin typeface="仿宋" panose="02010609060101010101" pitchFamily="49" charset="-122"/>
                <a:ea typeface="仿宋" panose="02010609060101010101" pitchFamily="49" charset="-122"/>
                <a:cs typeface="+mn-ea"/>
                <a:sym typeface="+mn-lt"/>
              </a:rPr>
              <a:t>Microservices</a:t>
            </a:r>
            <a:r>
              <a:rPr lang="en-US" sz="2800" b="1" dirty="0">
                <a:solidFill>
                  <a:srgbClr val="7030A0"/>
                </a:solidFill>
                <a:latin typeface="仿宋" panose="02010609060101010101" pitchFamily="49" charset="-122"/>
                <a:ea typeface="仿宋" panose="02010609060101010101" pitchFamily="49" charset="-122"/>
                <a:cs typeface="+mn-ea"/>
                <a:sym typeface="+mn-lt"/>
              </a:rPr>
              <a:t> are not a silver bullet</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p:cNvPicPr>
            <a:picLocks noChangeAspect="1"/>
          </p:cNvPicPr>
          <p:nvPr/>
        </p:nvPicPr>
        <p:blipFill>
          <a:blip r:embed="rId2"/>
          <a:stretch>
            <a:fillRect/>
          </a:stretch>
        </p:blipFill>
        <p:spPr>
          <a:xfrm>
            <a:off x="775136" y="359404"/>
            <a:ext cx="1424251" cy="628052"/>
          </a:xfrm>
          <a:prstGeom prst="rect">
            <a:avLst/>
          </a:prstGeom>
        </p:spPr>
      </p:pic>
      <p:sp>
        <p:nvSpPr>
          <p:cNvPr id="28" name="TextBox 50"/>
          <p:cNvSpPr txBox="1"/>
          <p:nvPr/>
        </p:nvSpPr>
        <p:spPr>
          <a:xfrm>
            <a:off x="775136" y="1136540"/>
            <a:ext cx="7535748" cy="3539430"/>
          </a:xfrm>
          <a:prstGeom prst="rect">
            <a:avLst/>
          </a:prstGeom>
          <a:noFill/>
        </p:spPr>
        <p:txBody>
          <a:bodyPr wrap="square" rtlCol="0">
            <a:spAutoFit/>
          </a:bodyPr>
          <a:lstStyle/>
          <a:p>
            <a:r>
              <a:rPr lang="en-US" sz="2800" b="1" dirty="0">
                <a:solidFill>
                  <a:srgbClr val="06080A"/>
                </a:solidFill>
                <a:latin typeface="仿宋" panose="02010609060101010101" pitchFamily="49" charset="-122"/>
                <a:ea typeface="仿宋" panose="02010609060101010101" pitchFamily="49" charset="-122"/>
                <a:cs typeface="+mn-ea"/>
                <a:sym typeface="+mn-lt"/>
              </a:rPr>
              <a:t>The </a:t>
            </a:r>
            <a:r>
              <a:rPr lang="en-US" sz="2800" b="1" dirty="0" err="1">
                <a:solidFill>
                  <a:srgbClr val="06080A"/>
                </a:solidFill>
                <a:latin typeface="仿宋" panose="02010609060101010101" pitchFamily="49" charset="-122"/>
                <a:ea typeface="仿宋" panose="02010609060101010101" pitchFamily="49" charset="-122"/>
                <a:cs typeface="+mn-ea"/>
                <a:sym typeface="+mn-lt"/>
              </a:rPr>
              <a:t>microservice</a:t>
            </a:r>
            <a:r>
              <a:rPr lang="en-US" sz="2800" b="1" dirty="0">
                <a:solidFill>
                  <a:srgbClr val="06080A"/>
                </a:solidFill>
                <a:latin typeface="仿宋" panose="02010609060101010101" pitchFamily="49" charset="-122"/>
                <a:ea typeface="仿宋" panose="02010609060101010101" pitchFamily="49" charset="-122"/>
                <a:cs typeface="+mn-ea"/>
                <a:sym typeface="+mn-lt"/>
              </a:rPr>
              <a:t> architecture is not a silver bullet. It has several drawbacks. Moreover, when using this architecture there are numerous issues that you must address. The </a:t>
            </a:r>
            <a:r>
              <a:rPr lang="en-US" sz="2800" b="1" dirty="0" err="1">
                <a:solidFill>
                  <a:srgbClr val="06080A"/>
                </a:solidFill>
                <a:latin typeface="仿宋" panose="02010609060101010101" pitchFamily="49" charset="-122"/>
                <a:ea typeface="仿宋" panose="02010609060101010101" pitchFamily="49" charset="-122"/>
                <a:cs typeface="+mn-ea"/>
                <a:sym typeface="+mn-lt"/>
              </a:rPr>
              <a:t>microservice</a:t>
            </a:r>
            <a:r>
              <a:rPr lang="en-US" sz="2800" b="1" dirty="0">
                <a:solidFill>
                  <a:srgbClr val="06080A"/>
                </a:solidFill>
                <a:latin typeface="仿宋" panose="02010609060101010101" pitchFamily="49" charset="-122"/>
                <a:ea typeface="仿宋" panose="02010609060101010101" pitchFamily="49" charset="-122"/>
                <a:cs typeface="+mn-ea"/>
                <a:sym typeface="+mn-lt"/>
              </a:rPr>
              <a:t> architecture pattern language is a collection of patterns for applying the </a:t>
            </a:r>
            <a:r>
              <a:rPr lang="en-US" sz="2800" b="1" dirty="0" err="1">
                <a:solidFill>
                  <a:srgbClr val="06080A"/>
                </a:solidFill>
                <a:latin typeface="仿宋" panose="02010609060101010101" pitchFamily="49" charset="-122"/>
                <a:ea typeface="仿宋" panose="02010609060101010101" pitchFamily="49" charset="-122"/>
                <a:cs typeface="+mn-ea"/>
                <a:sym typeface="+mn-lt"/>
              </a:rPr>
              <a:t>microservice</a:t>
            </a:r>
            <a:r>
              <a:rPr lang="en-US" sz="2800" b="1" dirty="0">
                <a:solidFill>
                  <a:srgbClr val="06080A"/>
                </a:solidFill>
                <a:latin typeface="仿宋" panose="02010609060101010101" pitchFamily="49" charset="-122"/>
                <a:ea typeface="仿宋" panose="02010609060101010101" pitchFamily="49" charset="-122"/>
                <a:cs typeface="+mn-ea"/>
                <a:sym typeface="+mn-lt"/>
              </a:rPr>
              <a:t> architecture.</a:t>
            </a: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29815" y="1136540"/>
            <a:ext cx="3758340" cy="2153776"/>
          </a:xfrm>
          <a:prstGeom prst="rect">
            <a:avLst/>
          </a:prstGeom>
        </p:spPr>
      </p:pic>
      <p:sp>
        <p:nvSpPr>
          <p:cNvPr id="8" name="TextBox 50"/>
          <p:cNvSpPr txBox="1"/>
          <p:nvPr/>
        </p:nvSpPr>
        <p:spPr>
          <a:xfrm>
            <a:off x="775136" y="4377361"/>
            <a:ext cx="11329287" cy="2246769"/>
          </a:xfrm>
          <a:prstGeom prst="rect">
            <a:avLst/>
          </a:prstGeom>
          <a:noFill/>
        </p:spPr>
        <p:txBody>
          <a:bodyPr wrap="square" rtlCol="0">
            <a:spAutoFit/>
          </a:bodyPr>
          <a:lstStyle/>
          <a:p>
            <a:endParaRPr lang="en-US" sz="2800" b="1" dirty="0">
              <a:solidFill>
                <a:srgbClr val="06080A"/>
              </a:solidFill>
              <a:latin typeface="仿宋" panose="02010609060101010101" pitchFamily="49" charset="-122"/>
              <a:ea typeface="仿宋" panose="02010609060101010101" pitchFamily="49" charset="-122"/>
              <a:cs typeface="+mn-ea"/>
              <a:sym typeface="+mn-lt"/>
            </a:endParaRPr>
          </a:p>
          <a:p>
            <a:pPr marL="342900" indent="-342900">
              <a:buFont typeface="Wingdings" panose="05000000000000000000" pitchFamily="2" charset="2"/>
              <a:buChar char="Ø"/>
            </a:pPr>
            <a:r>
              <a:rPr lang="en-US" sz="2800" b="1" dirty="0">
                <a:solidFill>
                  <a:srgbClr val="00B050"/>
                </a:solidFill>
                <a:latin typeface="仿宋" panose="02010609060101010101" pitchFamily="49" charset="-122"/>
                <a:ea typeface="仿宋" panose="02010609060101010101" pitchFamily="49" charset="-122"/>
                <a:cs typeface="+mn-ea"/>
                <a:sym typeface="+mn-lt"/>
              </a:rPr>
              <a:t>The pattern language enables you to decide whether </a:t>
            </a:r>
            <a:r>
              <a:rPr lang="en-US" sz="2800" b="1" dirty="0" err="1">
                <a:solidFill>
                  <a:srgbClr val="00B050"/>
                </a:solidFill>
                <a:latin typeface="仿宋" panose="02010609060101010101" pitchFamily="49" charset="-122"/>
                <a:ea typeface="仿宋" panose="02010609060101010101" pitchFamily="49" charset="-122"/>
                <a:cs typeface="+mn-ea"/>
                <a:sym typeface="+mn-lt"/>
              </a:rPr>
              <a:t>microservices</a:t>
            </a:r>
            <a:r>
              <a:rPr lang="en-US" sz="2800" b="1" dirty="0">
                <a:solidFill>
                  <a:srgbClr val="00B050"/>
                </a:solidFill>
                <a:latin typeface="仿宋" panose="02010609060101010101" pitchFamily="49" charset="-122"/>
                <a:ea typeface="仿宋" panose="02010609060101010101" pitchFamily="49" charset="-122"/>
                <a:cs typeface="+mn-ea"/>
                <a:sym typeface="+mn-lt"/>
              </a:rPr>
              <a:t> are a good fit for your application.</a:t>
            </a:r>
          </a:p>
          <a:p>
            <a:pPr marL="342900" indent="-342900">
              <a:buFont typeface="Wingdings" panose="05000000000000000000" pitchFamily="2" charset="2"/>
              <a:buChar char="Ø"/>
            </a:pPr>
            <a:r>
              <a:rPr lang="en-US" sz="2800" b="1" dirty="0">
                <a:solidFill>
                  <a:srgbClr val="00B050"/>
                </a:solidFill>
                <a:latin typeface="仿宋" panose="02010609060101010101" pitchFamily="49" charset="-122"/>
                <a:ea typeface="仿宋" panose="02010609060101010101" pitchFamily="49" charset="-122"/>
                <a:cs typeface="+mn-ea"/>
                <a:sym typeface="+mn-lt"/>
              </a:rPr>
              <a:t>The pattern language enables you to use the </a:t>
            </a:r>
            <a:r>
              <a:rPr lang="en-US" sz="2800" b="1" dirty="0" err="1">
                <a:solidFill>
                  <a:srgbClr val="00B050"/>
                </a:solidFill>
                <a:latin typeface="仿宋" panose="02010609060101010101" pitchFamily="49" charset="-122"/>
                <a:ea typeface="仿宋" panose="02010609060101010101" pitchFamily="49" charset="-122"/>
                <a:cs typeface="+mn-ea"/>
                <a:sym typeface="+mn-lt"/>
              </a:rPr>
              <a:t>microservice</a:t>
            </a:r>
            <a:r>
              <a:rPr lang="en-US" sz="2800" b="1" dirty="0">
                <a:solidFill>
                  <a:srgbClr val="00B050"/>
                </a:solidFill>
                <a:latin typeface="仿宋" panose="02010609060101010101" pitchFamily="49" charset="-122"/>
                <a:ea typeface="仿宋" panose="02010609060101010101" pitchFamily="49" charset="-122"/>
                <a:cs typeface="+mn-ea"/>
                <a:sym typeface="+mn-lt"/>
              </a:rPr>
              <a:t> architecture successfully.</a:t>
            </a:r>
          </a:p>
        </p:txBody>
      </p:sp>
    </p:spTree>
    <p:extLst>
      <p:ext uri="{BB962C8B-B14F-4D97-AF65-F5344CB8AC3E}">
        <p14:creationId xmlns:p14="http://schemas.microsoft.com/office/powerpoint/2010/main" val="47789474"/>
      </p:ext>
    </p:extLst>
  </p:cSld>
  <p:clrMapOvr>
    <a:masterClrMapping/>
  </p:clrMapOvr>
  <p:transition spd="slow">
    <p:wip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2262761" y="359404"/>
            <a:ext cx="9425263" cy="523220"/>
          </a:xfrm>
          <a:prstGeom prst="rect">
            <a:avLst/>
          </a:prstGeom>
          <a:noFill/>
        </p:spPr>
        <p:txBody>
          <a:bodyPr wrap="square" rtlCol="0">
            <a:spAutoFit/>
          </a:bodyPr>
          <a:lstStyle/>
          <a:p>
            <a:r>
              <a:rPr lang="en-US" sz="2800" b="1" dirty="0" err="1">
                <a:solidFill>
                  <a:srgbClr val="7030A0"/>
                </a:solidFill>
                <a:latin typeface="仿宋" panose="02010609060101010101" pitchFamily="49" charset="-122"/>
                <a:ea typeface="仿宋" panose="02010609060101010101" pitchFamily="49" charset="-122"/>
                <a:cs typeface="+mn-ea"/>
                <a:sym typeface="+mn-lt"/>
              </a:rPr>
              <a:t>DevOps</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p:cNvPicPr>
            <a:picLocks noChangeAspect="1"/>
          </p:cNvPicPr>
          <p:nvPr/>
        </p:nvPicPr>
        <p:blipFill>
          <a:blip r:embed="rId2"/>
          <a:stretch>
            <a:fillRect/>
          </a:stretch>
        </p:blipFill>
        <p:spPr>
          <a:xfrm>
            <a:off x="775136" y="359404"/>
            <a:ext cx="1424251" cy="628052"/>
          </a:xfrm>
          <a:prstGeom prst="rect">
            <a:avLst/>
          </a:prstGeom>
        </p:spPr>
      </p:pic>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57600" y="2047875"/>
            <a:ext cx="4876800" cy="2762250"/>
          </a:xfrm>
          <a:prstGeom prst="rect">
            <a:avLst/>
          </a:prstGeom>
        </p:spPr>
      </p:pic>
    </p:spTree>
    <p:extLst>
      <p:ext uri="{BB962C8B-B14F-4D97-AF65-F5344CB8AC3E}">
        <p14:creationId xmlns:p14="http://schemas.microsoft.com/office/powerpoint/2010/main" val="1452694926"/>
      </p:ext>
    </p:extLst>
  </p:cSld>
  <p:clrMapOvr>
    <a:masterClrMapping/>
  </p:clrMapOvr>
  <p:transition spd="slow">
    <p:wip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2262761" y="359404"/>
            <a:ext cx="9425263" cy="523220"/>
          </a:xfrm>
          <a:prstGeom prst="rect">
            <a:avLst/>
          </a:prstGeom>
          <a:noFill/>
        </p:spPr>
        <p:txBody>
          <a:bodyPr wrap="square" rtlCol="0">
            <a:spAutoFit/>
          </a:bodyPr>
          <a:lstStyle/>
          <a:p>
            <a:r>
              <a:rPr lang="en-US" sz="2800" b="1" dirty="0" err="1">
                <a:solidFill>
                  <a:srgbClr val="7030A0"/>
                </a:solidFill>
                <a:latin typeface="仿宋" panose="02010609060101010101" pitchFamily="49" charset="-122"/>
                <a:ea typeface="仿宋" panose="02010609060101010101" pitchFamily="49" charset="-122"/>
                <a:cs typeface="+mn-ea"/>
                <a:sym typeface="+mn-lt"/>
              </a:rPr>
              <a:t>DevOps</a:t>
            </a:r>
            <a:r>
              <a:rPr lang="en-US" sz="2800" b="1" dirty="0">
                <a:solidFill>
                  <a:srgbClr val="7030A0"/>
                </a:solidFill>
                <a:latin typeface="仿宋" panose="02010609060101010101" pitchFamily="49" charset="-122"/>
                <a:ea typeface="仿宋" panose="02010609060101010101" pitchFamily="49" charset="-122"/>
                <a:cs typeface="+mn-ea"/>
                <a:sym typeface="+mn-lt"/>
              </a:rPr>
              <a:t> </a:t>
            </a:r>
            <a:r>
              <a:rPr lang="en-US" sz="2800" b="1" dirty="0" err="1">
                <a:solidFill>
                  <a:srgbClr val="7030A0"/>
                </a:solidFill>
                <a:latin typeface="仿宋" panose="02010609060101010101" pitchFamily="49" charset="-122"/>
                <a:ea typeface="仿宋" panose="02010609060101010101" pitchFamily="49" charset="-122"/>
                <a:cs typeface="+mn-ea"/>
                <a:sym typeface="+mn-lt"/>
              </a:rPr>
              <a:t>toolchain</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p:cNvPicPr>
            <a:picLocks noChangeAspect="1"/>
          </p:cNvPicPr>
          <p:nvPr/>
        </p:nvPicPr>
        <p:blipFill>
          <a:blip r:embed="rId2"/>
          <a:stretch>
            <a:fillRect/>
          </a:stretch>
        </p:blipFill>
        <p:spPr>
          <a:xfrm>
            <a:off x="775136" y="359404"/>
            <a:ext cx="1424251" cy="628052"/>
          </a:xfrm>
          <a:prstGeom prst="rect">
            <a:avLst/>
          </a:prstGeom>
        </p:spPr>
      </p:pic>
      <p:sp>
        <p:nvSpPr>
          <p:cNvPr id="28" name="TextBox 50"/>
          <p:cNvSpPr txBox="1"/>
          <p:nvPr/>
        </p:nvSpPr>
        <p:spPr>
          <a:xfrm>
            <a:off x="775136" y="1567187"/>
            <a:ext cx="11299789" cy="3785652"/>
          </a:xfrm>
          <a:prstGeom prst="rect">
            <a:avLst/>
          </a:prstGeom>
          <a:noFill/>
        </p:spPr>
        <p:txBody>
          <a:bodyPr wrap="square" rtlCol="0">
            <a:spAutoFit/>
          </a:bodyPr>
          <a:lstStyle/>
          <a:p>
            <a:pPr marL="457200" indent="-457200">
              <a:buFont typeface="+mj-lt"/>
              <a:buAutoNum type="arabicPeriod"/>
            </a:pPr>
            <a:r>
              <a:rPr lang="en-US" sz="2400" b="1" dirty="0">
                <a:solidFill>
                  <a:srgbClr val="06080A"/>
                </a:solidFill>
                <a:latin typeface="仿宋" panose="02010609060101010101" pitchFamily="49" charset="-122"/>
                <a:ea typeface="仿宋" panose="02010609060101010101" pitchFamily="49" charset="-122"/>
                <a:cs typeface="+mn-ea"/>
                <a:sym typeface="+mn-lt"/>
              </a:rPr>
              <a:t>Code — code development and review, source code management tools, code merging</a:t>
            </a:r>
          </a:p>
          <a:p>
            <a:pPr marL="457200" indent="-457200">
              <a:buFont typeface="+mj-lt"/>
              <a:buAutoNum type="arabicPeriod"/>
            </a:pPr>
            <a:r>
              <a:rPr lang="en-US" sz="2400" b="1" dirty="0">
                <a:solidFill>
                  <a:srgbClr val="06080A"/>
                </a:solidFill>
                <a:latin typeface="仿宋" panose="02010609060101010101" pitchFamily="49" charset="-122"/>
                <a:ea typeface="仿宋" panose="02010609060101010101" pitchFamily="49" charset="-122"/>
                <a:cs typeface="+mn-ea"/>
                <a:sym typeface="+mn-lt"/>
              </a:rPr>
              <a:t>Build — continuous integration tools, build status</a:t>
            </a:r>
          </a:p>
          <a:p>
            <a:pPr marL="457200" indent="-457200">
              <a:buFont typeface="+mj-lt"/>
              <a:buAutoNum type="arabicPeriod"/>
            </a:pPr>
            <a:r>
              <a:rPr lang="en-US" sz="2400" b="1" dirty="0">
                <a:solidFill>
                  <a:srgbClr val="06080A"/>
                </a:solidFill>
                <a:latin typeface="仿宋" panose="02010609060101010101" pitchFamily="49" charset="-122"/>
                <a:ea typeface="仿宋" panose="02010609060101010101" pitchFamily="49" charset="-122"/>
                <a:cs typeface="+mn-ea"/>
                <a:sym typeface="+mn-lt"/>
              </a:rPr>
              <a:t>Test — continuous testing tools that provide feedback on business risks</a:t>
            </a:r>
          </a:p>
          <a:p>
            <a:pPr marL="457200" indent="-457200">
              <a:buFont typeface="+mj-lt"/>
              <a:buAutoNum type="arabicPeriod"/>
            </a:pPr>
            <a:r>
              <a:rPr lang="en-US" sz="2400" b="1" dirty="0">
                <a:solidFill>
                  <a:srgbClr val="06080A"/>
                </a:solidFill>
                <a:latin typeface="仿宋" panose="02010609060101010101" pitchFamily="49" charset="-122"/>
                <a:ea typeface="仿宋" panose="02010609060101010101" pitchFamily="49" charset="-122"/>
                <a:cs typeface="+mn-ea"/>
                <a:sym typeface="+mn-lt"/>
              </a:rPr>
              <a:t>Package — artifact repository, application pre-deployment staging</a:t>
            </a:r>
          </a:p>
          <a:p>
            <a:pPr marL="457200" indent="-457200">
              <a:buFont typeface="+mj-lt"/>
              <a:buAutoNum type="arabicPeriod"/>
            </a:pPr>
            <a:r>
              <a:rPr lang="en-US" sz="2400" b="1" dirty="0">
                <a:solidFill>
                  <a:srgbClr val="06080A"/>
                </a:solidFill>
                <a:latin typeface="仿宋" panose="02010609060101010101" pitchFamily="49" charset="-122"/>
                <a:ea typeface="仿宋" panose="02010609060101010101" pitchFamily="49" charset="-122"/>
                <a:cs typeface="+mn-ea"/>
                <a:sym typeface="+mn-lt"/>
              </a:rPr>
              <a:t>Release — change management, release approvals, release automation</a:t>
            </a:r>
          </a:p>
          <a:p>
            <a:pPr marL="457200" indent="-457200">
              <a:buFont typeface="+mj-lt"/>
              <a:buAutoNum type="arabicPeriod"/>
            </a:pPr>
            <a:r>
              <a:rPr lang="en-US" sz="2400" b="1" dirty="0">
                <a:solidFill>
                  <a:srgbClr val="06080A"/>
                </a:solidFill>
                <a:latin typeface="仿宋" panose="02010609060101010101" pitchFamily="49" charset="-122"/>
                <a:ea typeface="仿宋" panose="02010609060101010101" pitchFamily="49" charset="-122"/>
                <a:cs typeface="+mn-ea"/>
                <a:sym typeface="+mn-lt"/>
              </a:rPr>
              <a:t>Configure — infrastructure configuration and management, Infrastructure as Code tools</a:t>
            </a:r>
          </a:p>
          <a:p>
            <a:pPr marL="457200" indent="-457200">
              <a:buFont typeface="+mj-lt"/>
              <a:buAutoNum type="arabicPeriod"/>
            </a:pPr>
            <a:r>
              <a:rPr lang="en-US" sz="2400" b="1" dirty="0">
                <a:solidFill>
                  <a:srgbClr val="06080A"/>
                </a:solidFill>
                <a:latin typeface="仿宋" panose="02010609060101010101" pitchFamily="49" charset="-122"/>
                <a:ea typeface="仿宋" panose="02010609060101010101" pitchFamily="49" charset="-122"/>
                <a:cs typeface="+mn-ea"/>
                <a:sym typeface="+mn-lt"/>
              </a:rPr>
              <a:t>Monitor — applications performance monitoring, end–user experience</a:t>
            </a:r>
          </a:p>
        </p:txBody>
      </p:sp>
    </p:spTree>
    <p:extLst>
      <p:ext uri="{BB962C8B-B14F-4D97-AF65-F5344CB8AC3E}">
        <p14:creationId xmlns:p14="http://schemas.microsoft.com/office/powerpoint/2010/main" val="3647609367"/>
      </p:ext>
    </p:extLst>
  </p:cSld>
  <p:clrMapOvr>
    <a:masterClrMapping/>
  </p:clrMapOvr>
  <p:transition spd="slow">
    <p:wip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2262761" y="359404"/>
            <a:ext cx="9425263" cy="523220"/>
          </a:xfrm>
          <a:prstGeom prst="rect">
            <a:avLst/>
          </a:prstGeom>
          <a:noFill/>
        </p:spPr>
        <p:txBody>
          <a:bodyPr wrap="square" rtlCol="0">
            <a:spAutoFit/>
          </a:bodyPr>
          <a:lstStyle/>
          <a:p>
            <a:r>
              <a:rPr lang="en-US" sz="2800" b="1" dirty="0" err="1">
                <a:solidFill>
                  <a:srgbClr val="7030A0"/>
                </a:solidFill>
                <a:latin typeface="仿宋" panose="02010609060101010101" pitchFamily="49" charset="-122"/>
                <a:ea typeface="仿宋" panose="02010609060101010101" pitchFamily="49" charset="-122"/>
                <a:cs typeface="+mn-ea"/>
                <a:sym typeface="+mn-lt"/>
              </a:rPr>
              <a:t>DevOps</a:t>
            </a:r>
            <a:r>
              <a:rPr lang="en-US" sz="2800" b="1" dirty="0">
                <a:solidFill>
                  <a:srgbClr val="7030A0"/>
                </a:solidFill>
                <a:latin typeface="仿宋" panose="02010609060101010101" pitchFamily="49" charset="-122"/>
                <a:ea typeface="仿宋" panose="02010609060101010101" pitchFamily="49" charset="-122"/>
                <a:cs typeface="+mn-ea"/>
                <a:sym typeface="+mn-lt"/>
              </a:rPr>
              <a:t> Tools</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p:cNvPicPr>
            <a:picLocks noChangeAspect="1"/>
          </p:cNvPicPr>
          <p:nvPr/>
        </p:nvPicPr>
        <p:blipFill>
          <a:blip r:embed="rId2"/>
          <a:stretch>
            <a:fillRect/>
          </a:stretch>
        </p:blipFill>
        <p:spPr>
          <a:xfrm>
            <a:off x="775136" y="359404"/>
            <a:ext cx="1424251" cy="628052"/>
          </a:xfrm>
          <a:prstGeom prst="rect">
            <a:avLst/>
          </a:prstGeom>
        </p:spPr>
      </p:pic>
      <p:pic>
        <p:nvPicPr>
          <p:cNvPr id="4" name="图片 3"/>
          <p:cNvPicPr>
            <a:picLocks noChangeAspect="1"/>
          </p:cNvPicPr>
          <p:nvPr/>
        </p:nvPicPr>
        <p:blipFill>
          <a:blip r:embed="rId3"/>
          <a:stretch>
            <a:fillRect/>
          </a:stretch>
        </p:blipFill>
        <p:spPr>
          <a:xfrm>
            <a:off x="775136" y="1411365"/>
            <a:ext cx="2605034" cy="1265223"/>
          </a:xfrm>
          <a:prstGeom prst="rect">
            <a:avLst/>
          </a:prstGeom>
        </p:spPr>
      </p:pic>
      <p:pic>
        <p:nvPicPr>
          <p:cNvPr id="5" name="图片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380170" y="2676588"/>
            <a:ext cx="2270987" cy="2026110"/>
          </a:xfrm>
          <a:prstGeom prst="rect">
            <a:avLst/>
          </a:prstGeom>
        </p:spPr>
      </p:pic>
      <p:pic>
        <p:nvPicPr>
          <p:cNvPr id="7" name="图片 6"/>
          <p:cNvPicPr>
            <a:picLocks noChangeAspect="1"/>
          </p:cNvPicPr>
          <p:nvPr/>
        </p:nvPicPr>
        <p:blipFill>
          <a:blip r:embed="rId5"/>
          <a:stretch>
            <a:fillRect/>
          </a:stretch>
        </p:blipFill>
        <p:spPr>
          <a:xfrm>
            <a:off x="6347554" y="4434238"/>
            <a:ext cx="2613887" cy="1150720"/>
          </a:xfrm>
          <a:prstGeom prst="rect">
            <a:avLst/>
          </a:prstGeom>
        </p:spPr>
      </p:pic>
    </p:spTree>
    <p:extLst>
      <p:ext uri="{BB962C8B-B14F-4D97-AF65-F5344CB8AC3E}">
        <p14:creationId xmlns:p14="http://schemas.microsoft.com/office/powerpoint/2010/main" val="487081300"/>
      </p:ext>
    </p:extLst>
  </p:cSld>
  <p:clrMapOvr>
    <a:masterClrMapping/>
  </p:clrMapOvr>
  <p:transition spd="slow">
    <p:wip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2262761" y="359404"/>
            <a:ext cx="9425263" cy="523220"/>
          </a:xfrm>
          <a:prstGeom prst="rect">
            <a:avLst/>
          </a:prstGeom>
          <a:noFill/>
        </p:spPr>
        <p:txBody>
          <a:bodyPr wrap="square" rtlCol="0">
            <a:spAutoFit/>
          </a:bodyPr>
          <a:lstStyle/>
          <a:p>
            <a:r>
              <a:rPr lang="en-US" sz="2800" b="1" dirty="0">
                <a:solidFill>
                  <a:srgbClr val="7030A0"/>
                </a:solidFill>
                <a:latin typeface="仿宋" panose="02010609060101010101" pitchFamily="49" charset="-122"/>
                <a:ea typeface="仿宋" panose="02010609060101010101" pitchFamily="49" charset="-122"/>
                <a:cs typeface="+mn-ea"/>
                <a:sym typeface="+mn-lt"/>
              </a:rPr>
              <a:t>Monitor Tools</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p:cNvPicPr>
            <a:picLocks noChangeAspect="1"/>
          </p:cNvPicPr>
          <p:nvPr/>
        </p:nvPicPr>
        <p:blipFill>
          <a:blip r:embed="rId2"/>
          <a:stretch>
            <a:fillRect/>
          </a:stretch>
        </p:blipFill>
        <p:spPr>
          <a:xfrm>
            <a:off x="775136" y="359404"/>
            <a:ext cx="1424251" cy="628052"/>
          </a:xfrm>
          <a:prstGeom prst="rect">
            <a:avLst/>
          </a:prstGeom>
        </p:spPr>
      </p:pic>
      <p:pic>
        <p:nvPicPr>
          <p:cNvPr id="9" name="图片 8"/>
          <p:cNvPicPr>
            <a:picLocks noChangeAspect="1"/>
          </p:cNvPicPr>
          <p:nvPr/>
        </p:nvPicPr>
        <p:blipFill>
          <a:blip r:embed="rId3"/>
          <a:stretch>
            <a:fillRect/>
          </a:stretch>
        </p:blipFill>
        <p:spPr>
          <a:xfrm>
            <a:off x="708523" y="1066102"/>
            <a:ext cx="2101289" cy="696623"/>
          </a:xfrm>
          <a:prstGeom prst="rect">
            <a:avLst/>
          </a:prstGeom>
        </p:spPr>
      </p:pic>
      <p:pic>
        <p:nvPicPr>
          <p:cNvPr id="2" name="图片 1"/>
          <p:cNvPicPr>
            <a:picLocks noChangeAspect="1"/>
          </p:cNvPicPr>
          <p:nvPr/>
        </p:nvPicPr>
        <p:blipFill>
          <a:blip r:embed="rId4"/>
          <a:stretch>
            <a:fillRect/>
          </a:stretch>
        </p:blipFill>
        <p:spPr>
          <a:xfrm>
            <a:off x="775136" y="1802742"/>
            <a:ext cx="10547866" cy="3802544"/>
          </a:xfrm>
          <a:prstGeom prst="rect">
            <a:avLst/>
          </a:prstGeom>
        </p:spPr>
      </p:pic>
    </p:spTree>
    <p:extLst>
      <p:ext uri="{BB962C8B-B14F-4D97-AF65-F5344CB8AC3E}">
        <p14:creationId xmlns:p14="http://schemas.microsoft.com/office/powerpoint/2010/main" val="2291863969"/>
      </p:ext>
    </p:extLst>
  </p:cSld>
  <p:clrMapOvr>
    <a:masterClrMapping/>
  </p:clrMapOvr>
  <p:transition spd="slow">
    <p:wip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Freeform 104"/>
          <p:cNvSpPr>
            <a:spLocks noChangeArrowheads="1"/>
          </p:cNvSpPr>
          <p:nvPr/>
        </p:nvSpPr>
        <p:spPr bwMode="auto">
          <a:xfrm>
            <a:off x="2573819" y="2250128"/>
            <a:ext cx="297899" cy="200435"/>
          </a:xfrm>
          <a:custGeom>
            <a:avLst/>
            <a:gdLst>
              <a:gd name="T0" fmla="*/ 203 w 497"/>
              <a:gd name="T1" fmla="*/ 257 h 337"/>
              <a:gd name="T2" fmla="*/ 203 w 497"/>
              <a:gd name="T3" fmla="*/ 257 h 337"/>
              <a:gd name="T4" fmla="*/ 221 w 497"/>
              <a:gd name="T5" fmla="*/ 327 h 337"/>
              <a:gd name="T6" fmla="*/ 283 w 497"/>
              <a:gd name="T7" fmla="*/ 310 h 337"/>
              <a:gd name="T8" fmla="*/ 398 w 497"/>
              <a:gd name="T9" fmla="*/ 9 h 337"/>
              <a:gd name="T10" fmla="*/ 203 w 497"/>
              <a:gd name="T11" fmla="*/ 257 h 337"/>
              <a:gd name="T12" fmla="*/ 248 w 497"/>
              <a:gd name="T13" fmla="*/ 71 h 337"/>
              <a:gd name="T14" fmla="*/ 248 w 497"/>
              <a:gd name="T15" fmla="*/ 71 h 337"/>
              <a:gd name="T16" fmla="*/ 274 w 497"/>
              <a:gd name="T17" fmla="*/ 71 h 337"/>
              <a:gd name="T18" fmla="*/ 310 w 497"/>
              <a:gd name="T19" fmla="*/ 26 h 337"/>
              <a:gd name="T20" fmla="*/ 248 w 497"/>
              <a:gd name="T21" fmla="*/ 17 h 337"/>
              <a:gd name="T22" fmla="*/ 0 w 497"/>
              <a:gd name="T23" fmla="*/ 283 h 337"/>
              <a:gd name="T24" fmla="*/ 0 w 497"/>
              <a:gd name="T25" fmla="*/ 310 h 337"/>
              <a:gd name="T26" fmla="*/ 26 w 497"/>
              <a:gd name="T27" fmla="*/ 336 h 337"/>
              <a:gd name="T28" fmla="*/ 53 w 497"/>
              <a:gd name="T29" fmla="*/ 310 h 337"/>
              <a:gd name="T30" fmla="*/ 53 w 497"/>
              <a:gd name="T31" fmla="*/ 283 h 337"/>
              <a:gd name="T32" fmla="*/ 248 w 497"/>
              <a:gd name="T33" fmla="*/ 71 h 337"/>
              <a:gd name="T34" fmla="*/ 425 w 497"/>
              <a:gd name="T35" fmla="*/ 98 h 337"/>
              <a:gd name="T36" fmla="*/ 425 w 497"/>
              <a:gd name="T37" fmla="*/ 98 h 337"/>
              <a:gd name="T38" fmla="*/ 407 w 497"/>
              <a:gd name="T39" fmla="*/ 151 h 337"/>
              <a:gd name="T40" fmla="*/ 442 w 497"/>
              <a:gd name="T41" fmla="*/ 283 h 337"/>
              <a:gd name="T42" fmla="*/ 442 w 497"/>
              <a:gd name="T43" fmla="*/ 310 h 337"/>
              <a:gd name="T44" fmla="*/ 469 w 497"/>
              <a:gd name="T45" fmla="*/ 336 h 337"/>
              <a:gd name="T46" fmla="*/ 469 w 497"/>
              <a:gd name="T47" fmla="*/ 336 h 337"/>
              <a:gd name="T48" fmla="*/ 496 w 497"/>
              <a:gd name="T49" fmla="*/ 310 h 337"/>
              <a:gd name="T50" fmla="*/ 496 w 497"/>
              <a:gd name="T51" fmla="*/ 283 h 337"/>
              <a:gd name="T52" fmla="*/ 425 w 497"/>
              <a:gd name="T53" fmla="*/ 98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97" h="337">
                <a:moveTo>
                  <a:pt x="203" y="257"/>
                </a:moveTo>
                <a:lnTo>
                  <a:pt x="203" y="257"/>
                </a:lnTo>
                <a:cubicBezTo>
                  <a:pt x="186" y="283"/>
                  <a:pt x="194" y="310"/>
                  <a:pt x="221" y="327"/>
                </a:cubicBezTo>
                <a:cubicBezTo>
                  <a:pt x="239" y="336"/>
                  <a:pt x="266" y="336"/>
                  <a:pt x="283" y="310"/>
                </a:cubicBezTo>
                <a:cubicBezTo>
                  <a:pt x="301" y="274"/>
                  <a:pt x="407" y="9"/>
                  <a:pt x="398" y="9"/>
                </a:cubicBezTo>
                <a:cubicBezTo>
                  <a:pt x="389" y="0"/>
                  <a:pt x="221" y="230"/>
                  <a:pt x="203" y="257"/>
                </a:cubicBezTo>
                <a:close/>
                <a:moveTo>
                  <a:pt x="248" y="71"/>
                </a:moveTo>
                <a:lnTo>
                  <a:pt x="248" y="71"/>
                </a:lnTo>
                <a:cubicBezTo>
                  <a:pt x="257" y="71"/>
                  <a:pt x="266" y="71"/>
                  <a:pt x="274" y="71"/>
                </a:cubicBezTo>
                <a:cubicBezTo>
                  <a:pt x="292" y="53"/>
                  <a:pt x="301" y="44"/>
                  <a:pt x="310" y="26"/>
                </a:cubicBezTo>
                <a:cubicBezTo>
                  <a:pt x="292" y="17"/>
                  <a:pt x="274" y="17"/>
                  <a:pt x="248" y="17"/>
                </a:cubicBezTo>
                <a:cubicBezTo>
                  <a:pt x="106" y="17"/>
                  <a:pt x="0" y="133"/>
                  <a:pt x="0" y="283"/>
                </a:cubicBezTo>
                <a:cubicBezTo>
                  <a:pt x="0" y="292"/>
                  <a:pt x="0" y="301"/>
                  <a:pt x="0" y="310"/>
                </a:cubicBezTo>
                <a:cubicBezTo>
                  <a:pt x="0" y="327"/>
                  <a:pt x="17" y="336"/>
                  <a:pt x="26" y="336"/>
                </a:cubicBezTo>
                <a:cubicBezTo>
                  <a:pt x="44" y="336"/>
                  <a:pt x="53" y="319"/>
                  <a:pt x="53" y="310"/>
                </a:cubicBezTo>
                <a:cubicBezTo>
                  <a:pt x="53" y="301"/>
                  <a:pt x="53" y="292"/>
                  <a:pt x="53" y="283"/>
                </a:cubicBezTo>
                <a:cubicBezTo>
                  <a:pt x="53" y="160"/>
                  <a:pt x="132" y="71"/>
                  <a:pt x="248" y="71"/>
                </a:cubicBezTo>
                <a:close/>
                <a:moveTo>
                  <a:pt x="425" y="98"/>
                </a:moveTo>
                <a:lnTo>
                  <a:pt x="425" y="98"/>
                </a:lnTo>
                <a:cubicBezTo>
                  <a:pt x="416" y="115"/>
                  <a:pt x="416" y="133"/>
                  <a:pt x="407" y="151"/>
                </a:cubicBezTo>
                <a:cubicBezTo>
                  <a:pt x="433" y="186"/>
                  <a:pt x="442" y="239"/>
                  <a:pt x="442" y="283"/>
                </a:cubicBezTo>
                <a:cubicBezTo>
                  <a:pt x="442" y="292"/>
                  <a:pt x="442" y="301"/>
                  <a:pt x="442" y="310"/>
                </a:cubicBezTo>
                <a:cubicBezTo>
                  <a:pt x="442" y="319"/>
                  <a:pt x="451" y="336"/>
                  <a:pt x="469" y="336"/>
                </a:cubicBezTo>
                <a:lnTo>
                  <a:pt x="469" y="336"/>
                </a:lnTo>
                <a:cubicBezTo>
                  <a:pt x="478" y="336"/>
                  <a:pt x="496" y="327"/>
                  <a:pt x="496" y="310"/>
                </a:cubicBezTo>
                <a:cubicBezTo>
                  <a:pt x="496" y="301"/>
                  <a:pt x="496" y="292"/>
                  <a:pt x="496" y="283"/>
                </a:cubicBezTo>
                <a:cubicBezTo>
                  <a:pt x="496" y="213"/>
                  <a:pt x="469" y="151"/>
                  <a:pt x="425" y="98"/>
                </a:cubicBezTo>
                <a:close/>
              </a:path>
            </a:pathLst>
          </a:custGeom>
          <a:solidFill>
            <a:schemeClr val="bg1"/>
          </a:solidFill>
          <a:ln>
            <a:noFill/>
          </a:ln>
          <a:effectLst/>
        </p:spPr>
        <p:txBody>
          <a:bodyPr wrap="none" anchor="ctr"/>
          <a:lstStyle/>
          <a:p>
            <a:pPr defTabSz="914083"/>
            <a:endParaRPr lang="en-US" dirty="0">
              <a:solidFill>
                <a:srgbClr val="737572"/>
              </a:solidFill>
              <a:cs typeface="+mn-ea"/>
              <a:sym typeface="+mn-lt"/>
            </a:endParaRPr>
          </a:p>
        </p:txBody>
      </p:sp>
      <p:sp>
        <p:nvSpPr>
          <p:cNvPr id="111" name="Freeform 139"/>
          <p:cNvSpPr>
            <a:spLocks noChangeArrowheads="1"/>
          </p:cNvSpPr>
          <p:nvPr/>
        </p:nvSpPr>
        <p:spPr bwMode="auto">
          <a:xfrm>
            <a:off x="9305973" y="2281086"/>
            <a:ext cx="319671" cy="291465"/>
          </a:xfrm>
          <a:custGeom>
            <a:avLst/>
            <a:gdLst>
              <a:gd name="T0" fmla="*/ 572 w 601"/>
              <a:gd name="T1" fmla="*/ 460 h 546"/>
              <a:gd name="T2" fmla="*/ 572 w 601"/>
              <a:gd name="T3" fmla="*/ 460 h 546"/>
              <a:gd name="T4" fmla="*/ 438 w 601"/>
              <a:gd name="T5" fmla="*/ 460 h 546"/>
              <a:gd name="T6" fmla="*/ 438 w 601"/>
              <a:gd name="T7" fmla="*/ 460 h 546"/>
              <a:gd name="T8" fmla="*/ 226 w 601"/>
              <a:gd name="T9" fmla="*/ 460 h 546"/>
              <a:gd name="T10" fmla="*/ 226 w 601"/>
              <a:gd name="T11" fmla="*/ 460 h 546"/>
              <a:gd name="T12" fmla="*/ 197 w 601"/>
              <a:gd name="T13" fmla="*/ 460 h 546"/>
              <a:gd name="T14" fmla="*/ 197 w 601"/>
              <a:gd name="T15" fmla="*/ 460 h 546"/>
              <a:gd name="T16" fmla="*/ 190 w 601"/>
              <a:gd name="T17" fmla="*/ 460 h 546"/>
              <a:gd name="T18" fmla="*/ 113 w 601"/>
              <a:gd name="T19" fmla="*/ 538 h 546"/>
              <a:gd name="T20" fmla="*/ 91 w 601"/>
              <a:gd name="T21" fmla="*/ 545 h 546"/>
              <a:gd name="T22" fmla="*/ 91 w 601"/>
              <a:gd name="T23" fmla="*/ 545 h 546"/>
              <a:gd name="T24" fmla="*/ 91 w 601"/>
              <a:gd name="T25" fmla="*/ 545 h 546"/>
              <a:gd name="T26" fmla="*/ 91 w 601"/>
              <a:gd name="T27" fmla="*/ 545 h 546"/>
              <a:gd name="T28" fmla="*/ 70 w 601"/>
              <a:gd name="T29" fmla="*/ 538 h 546"/>
              <a:gd name="T30" fmla="*/ 70 w 601"/>
              <a:gd name="T31" fmla="*/ 538 h 546"/>
              <a:gd name="T32" fmla="*/ 70 w 601"/>
              <a:gd name="T33" fmla="*/ 531 h 546"/>
              <a:gd name="T34" fmla="*/ 70 w 601"/>
              <a:gd name="T35" fmla="*/ 531 h 546"/>
              <a:gd name="T36" fmla="*/ 63 w 601"/>
              <a:gd name="T37" fmla="*/ 531 h 546"/>
              <a:gd name="T38" fmla="*/ 63 w 601"/>
              <a:gd name="T39" fmla="*/ 523 h 546"/>
              <a:gd name="T40" fmla="*/ 63 w 601"/>
              <a:gd name="T41" fmla="*/ 523 h 546"/>
              <a:gd name="T42" fmla="*/ 63 w 601"/>
              <a:gd name="T43" fmla="*/ 516 h 546"/>
              <a:gd name="T44" fmla="*/ 63 w 601"/>
              <a:gd name="T45" fmla="*/ 516 h 546"/>
              <a:gd name="T46" fmla="*/ 63 w 601"/>
              <a:gd name="T47" fmla="*/ 460 h 546"/>
              <a:gd name="T48" fmla="*/ 56 w 601"/>
              <a:gd name="T49" fmla="*/ 460 h 546"/>
              <a:gd name="T50" fmla="*/ 56 w 601"/>
              <a:gd name="T51" fmla="*/ 460 h 546"/>
              <a:gd name="T52" fmla="*/ 28 w 601"/>
              <a:gd name="T53" fmla="*/ 460 h 546"/>
              <a:gd name="T54" fmla="*/ 0 w 601"/>
              <a:gd name="T55" fmla="*/ 432 h 546"/>
              <a:gd name="T56" fmla="*/ 0 w 601"/>
              <a:gd name="T57" fmla="*/ 29 h 546"/>
              <a:gd name="T58" fmla="*/ 28 w 601"/>
              <a:gd name="T59" fmla="*/ 0 h 546"/>
              <a:gd name="T60" fmla="*/ 572 w 601"/>
              <a:gd name="T61" fmla="*/ 0 h 546"/>
              <a:gd name="T62" fmla="*/ 600 w 601"/>
              <a:gd name="T63" fmla="*/ 29 h 546"/>
              <a:gd name="T64" fmla="*/ 600 w 601"/>
              <a:gd name="T65" fmla="*/ 432 h 546"/>
              <a:gd name="T66" fmla="*/ 572 w 601"/>
              <a:gd name="T67" fmla="*/ 460 h 546"/>
              <a:gd name="T68" fmla="*/ 155 w 601"/>
              <a:gd name="T69" fmla="*/ 177 h 546"/>
              <a:gd name="T70" fmla="*/ 155 w 601"/>
              <a:gd name="T71" fmla="*/ 177 h 546"/>
              <a:gd name="T72" fmla="*/ 98 w 601"/>
              <a:gd name="T73" fmla="*/ 234 h 546"/>
              <a:gd name="T74" fmla="*/ 155 w 601"/>
              <a:gd name="T75" fmla="*/ 290 h 546"/>
              <a:gd name="T76" fmla="*/ 211 w 601"/>
              <a:gd name="T77" fmla="*/ 234 h 546"/>
              <a:gd name="T78" fmla="*/ 155 w 601"/>
              <a:gd name="T79" fmla="*/ 177 h 546"/>
              <a:gd name="T80" fmla="*/ 296 w 601"/>
              <a:gd name="T81" fmla="*/ 177 h 546"/>
              <a:gd name="T82" fmla="*/ 296 w 601"/>
              <a:gd name="T83" fmla="*/ 177 h 546"/>
              <a:gd name="T84" fmla="*/ 240 w 601"/>
              <a:gd name="T85" fmla="*/ 234 h 546"/>
              <a:gd name="T86" fmla="*/ 296 w 601"/>
              <a:gd name="T87" fmla="*/ 290 h 546"/>
              <a:gd name="T88" fmla="*/ 353 w 601"/>
              <a:gd name="T89" fmla="*/ 234 h 546"/>
              <a:gd name="T90" fmla="*/ 296 w 601"/>
              <a:gd name="T91" fmla="*/ 177 h 546"/>
              <a:gd name="T92" fmla="*/ 438 w 601"/>
              <a:gd name="T93" fmla="*/ 177 h 546"/>
              <a:gd name="T94" fmla="*/ 438 w 601"/>
              <a:gd name="T95" fmla="*/ 177 h 546"/>
              <a:gd name="T96" fmla="*/ 381 w 601"/>
              <a:gd name="T97" fmla="*/ 234 h 546"/>
              <a:gd name="T98" fmla="*/ 438 w 601"/>
              <a:gd name="T99" fmla="*/ 290 h 546"/>
              <a:gd name="T100" fmla="*/ 494 w 601"/>
              <a:gd name="T101" fmla="*/ 234 h 546"/>
              <a:gd name="T102" fmla="*/ 438 w 601"/>
              <a:gd name="T103" fmla="*/ 177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01" h="546">
                <a:moveTo>
                  <a:pt x="572" y="460"/>
                </a:moveTo>
                <a:lnTo>
                  <a:pt x="572" y="460"/>
                </a:lnTo>
                <a:cubicBezTo>
                  <a:pt x="438" y="460"/>
                  <a:pt x="438" y="460"/>
                  <a:pt x="438" y="460"/>
                </a:cubicBezTo>
                <a:lnTo>
                  <a:pt x="438" y="460"/>
                </a:lnTo>
                <a:cubicBezTo>
                  <a:pt x="226" y="460"/>
                  <a:pt x="226" y="460"/>
                  <a:pt x="226" y="460"/>
                </a:cubicBezTo>
                <a:lnTo>
                  <a:pt x="226" y="460"/>
                </a:lnTo>
                <a:cubicBezTo>
                  <a:pt x="197" y="460"/>
                  <a:pt x="197" y="460"/>
                  <a:pt x="197" y="460"/>
                </a:cubicBezTo>
                <a:lnTo>
                  <a:pt x="197" y="460"/>
                </a:lnTo>
                <a:cubicBezTo>
                  <a:pt x="190" y="460"/>
                  <a:pt x="190" y="460"/>
                  <a:pt x="190" y="460"/>
                </a:cubicBezTo>
                <a:cubicBezTo>
                  <a:pt x="113" y="538"/>
                  <a:pt x="113" y="538"/>
                  <a:pt x="113" y="538"/>
                </a:cubicBezTo>
                <a:cubicBezTo>
                  <a:pt x="106" y="545"/>
                  <a:pt x="98" y="545"/>
                  <a:pt x="91" y="545"/>
                </a:cubicBezTo>
                <a:lnTo>
                  <a:pt x="91" y="545"/>
                </a:lnTo>
                <a:lnTo>
                  <a:pt x="91" y="545"/>
                </a:lnTo>
                <a:lnTo>
                  <a:pt x="91" y="545"/>
                </a:lnTo>
                <a:cubicBezTo>
                  <a:pt x="84" y="545"/>
                  <a:pt x="77" y="545"/>
                  <a:pt x="70" y="538"/>
                </a:cubicBezTo>
                <a:lnTo>
                  <a:pt x="70" y="538"/>
                </a:lnTo>
                <a:lnTo>
                  <a:pt x="70" y="531"/>
                </a:lnTo>
                <a:lnTo>
                  <a:pt x="70" y="531"/>
                </a:lnTo>
                <a:cubicBezTo>
                  <a:pt x="63" y="531"/>
                  <a:pt x="63" y="531"/>
                  <a:pt x="63" y="531"/>
                </a:cubicBezTo>
                <a:cubicBezTo>
                  <a:pt x="63" y="523"/>
                  <a:pt x="63" y="523"/>
                  <a:pt x="63" y="523"/>
                </a:cubicBezTo>
                <a:lnTo>
                  <a:pt x="63" y="523"/>
                </a:lnTo>
                <a:lnTo>
                  <a:pt x="63" y="516"/>
                </a:lnTo>
                <a:lnTo>
                  <a:pt x="63" y="516"/>
                </a:lnTo>
                <a:cubicBezTo>
                  <a:pt x="63" y="460"/>
                  <a:pt x="63" y="460"/>
                  <a:pt x="63" y="460"/>
                </a:cubicBezTo>
                <a:cubicBezTo>
                  <a:pt x="56" y="460"/>
                  <a:pt x="56" y="460"/>
                  <a:pt x="56" y="460"/>
                </a:cubicBezTo>
                <a:lnTo>
                  <a:pt x="56" y="460"/>
                </a:lnTo>
                <a:cubicBezTo>
                  <a:pt x="28" y="460"/>
                  <a:pt x="28" y="460"/>
                  <a:pt x="28" y="460"/>
                </a:cubicBezTo>
                <a:cubicBezTo>
                  <a:pt x="7" y="460"/>
                  <a:pt x="0" y="446"/>
                  <a:pt x="0" y="432"/>
                </a:cubicBezTo>
                <a:cubicBezTo>
                  <a:pt x="0" y="29"/>
                  <a:pt x="0" y="29"/>
                  <a:pt x="0" y="29"/>
                </a:cubicBezTo>
                <a:cubicBezTo>
                  <a:pt x="0" y="8"/>
                  <a:pt x="7" y="0"/>
                  <a:pt x="28" y="0"/>
                </a:cubicBezTo>
                <a:cubicBezTo>
                  <a:pt x="572" y="0"/>
                  <a:pt x="572" y="0"/>
                  <a:pt x="572" y="0"/>
                </a:cubicBezTo>
                <a:cubicBezTo>
                  <a:pt x="586" y="0"/>
                  <a:pt x="600" y="8"/>
                  <a:pt x="600" y="29"/>
                </a:cubicBezTo>
                <a:cubicBezTo>
                  <a:pt x="600" y="432"/>
                  <a:pt x="600" y="432"/>
                  <a:pt x="600" y="432"/>
                </a:cubicBezTo>
                <a:cubicBezTo>
                  <a:pt x="600" y="446"/>
                  <a:pt x="586" y="460"/>
                  <a:pt x="572" y="460"/>
                </a:cubicBezTo>
                <a:close/>
                <a:moveTo>
                  <a:pt x="155" y="177"/>
                </a:moveTo>
                <a:lnTo>
                  <a:pt x="155" y="177"/>
                </a:lnTo>
                <a:cubicBezTo>
                  <a:pt x="127" y="177"/>
                  <a:pt x="98" y="205"/>
                  <a:pt x="98" y="234"/>
                </a:cubicBezTo>
                <a:cubicBezTo>
                  <a:pt x="98" y="262"/>
                  <a:pt x="127" y="290"/>
                  <a:pt x="155" y="290"/>
                </a:cubicBezTo>
                <a:cubicBezTo>
                  <a:pt x="190" y="290"/>
                  <a:pt x="211" y="262"/>
                  <a:pt x="211" y="234"/>
                </a:cubicBezTo>
                <a:cubicBezTo>
                  <a:pt x="211" y="205"/>
                  <a:pt x="190" y="177"/>
                  <a:pt x="155" y="177"/>
                </a:cubicBezTo>
                <a:close/>
                <a:moveTo>
                  <a:pt x="296" y="177"/>
                </a:moveTo>
                <a:lnTo>
                  <a:pt x="296" y="177"/>
                </a:lnTo>
                <a:cubicBezTo>
                  <a:pt x="268" y="177"/>
                  <a:pt x="240" y="205"/>
                  <a:pt x="240" y="234"/>
                </a:cubicBezTo>
                <a:cubicBezTo>
                  <a:pt x="240" y="262"/>
                  <a:pt x="268" y="290"/>
                  <a:pt x="296" y="290"/>
                </a:cubicBezTo>
                <a:cubicBezTo>
                  <a:pt x="332" y="290"/>
                  <a:pt x="353" y="262"/>
                  <a:pt x="353" y="234"/>
                </a:cubicBezTo>
                <a:cubicBezTo>
                  <a:pt x="353" y="205"/>
                  <a:pt x="332" y="177"/>
                  <a:pt x="296" y="177"/>
                </a:cubicBezTo>
                <a:close/>
                <a:moveTo>
                  <a:pt x="438" y="177"/>
                </a:moveTo>
                <a:lnTo>
                  <a:pt x="438" y="177"/>
                </a:lnTo>
                <a:cubicBezTo>
                  <a:pt x="409" y="177"/>
                  <a:pt x="381" y="205"/>
                  <a:pt x="381" y="234"/>
                </a:cubicBezTo>
                <a:cubicBezTo>
                  <a:pt x="381" y="262"/>
                  <a:pt x="409" y="290"/>
                  <a:pt x="438" y="290"/>
                </a:cubicBezTo>
                <a:cubicBezTo>
                  <a:pt x="473" y="290"/>
                  <a:pt x="494" y="262"/>
                  <a:pt x="494" y="234"/>
                </a:cubicBezTo>
                <a:cubicBezTo>
                  <a:pt x="494" y="205"/>
                  <a:pt x="473" y="177"/>
                  <a:pt x="438" y="177"/>
                </a:cubicBezTo>
                <a:close/>
              </a:path>
            </a:pathLst>
          </a:custGeom>
          <a:solidFill>
            <a:srgbClr val="FFFFFF"/>
          </a:solidFill>
          <a:ln>
            <a:noFill/>
          </a:ln>
          <a:effectLst/>
        </p:spPr>
        <p:txBody>
          <a:bodyPr wrap="none" anchor="ctr"/>
          <a:lstStyle/>
          <a:p>
            <a:pPr defTabSz="914083">
              <a:defRPr/>
            </a:pPr>
            <a:endParaRPr lang="en-US">
              <a:solidFill>
                <a:srgbClr val="737572"/>
              </a:solidFill>
              <a:cs typeface="+mn-ea"/>
              <a:sym typeface="+mn-lt"/>
            </a:endParaRPr>
          </a:p>
        </p:txBody>
      </p:sp>
      <p:sp>
        <p:nvSpPr>
          <p:cNvPr id="113" name="Freeform 98"/>
          <p:cNvSpPr>
            <a:spLocks noChangeArrowheads="1"/>
          </p:cNvSpPr>
          <p:nvPr/>
        </p:nvSpPr>
        <p:spPr bwMode="auto">
          <a:xfrm>
            <a:off x="9338080" y="4865671"/>
            <a:ext cx="276516" cy="338794"/>
          </a:xfrm>
          <a:custGeom>
            <a:avLst/>
            <a:gdLst>
              <a:gd name="T0" fmla="*/ 459 w 488"/>
              <a:gd name="T1" fmla="*/ 600 h 601"/>
              <a:gd name="T2" fmla="*/ 459 w 488"/>
              <a:gd name="T3" fmla="*/ 600 h 601"/>
              <a:gd name="T4" fmla="*/ 28 w 488"/>
              <a:gd name="T5" fmla="*/ 600 h 601"/>
              <a:gd name="T6" fmla="*/ 0 w 488"/>
              <a:gd name="T7" fmla="*/ 572 h 601"/>
              <a:gd name="T8" fmla="*/ 0 w 488"/>
              <a:gd name="T9" fmla="*/ 325 h 601"/>
              <a:gd name="T10" fmla="*/ 28 w 488"/>
              <a:gd name="T11" fmla="*/ 296 h 601"/>
              <a:gd name="T12" fmla="*/ 70 w 488"/>
              <a:gd name="T13" fmla="*/ 296 h 601"/>
              <a:gd name="T14" fmla="*/ 70 w 488"/>
              <a:gd name="T15" fmla="*/ 169 h 601"/>
              <a:gd name="T16" fmla="*/ 240 w 488"/>
              <a:gd name="T17" fmla="*/ 0 h 601"/>
              <a:gd name="T18" fmla="*/ 409 w 488"/>
              <a:gd name="T19" fmla="*/ 169 h 601"/>
              <a:gd name="T20" fmla="*/ 409 w 488"/>
              <a:gd name="T21" fmla="*/ 296 h 601"/>
              <a:gd name="T22" fmla="*/ 459 w 488"/>
              <a:gd name="T23" fmla="*/ 296 h 601"/>
              <a:gd name="T24" fmla="*/ 487 w 488"/>
              <a:gd name="T25" fmla="*/ 325 h 601"/>
              <a:gd name="T26" fmla="*/ 487 w 488"/>
              <a:gd name="T27" fmla="*/ 572 h 601"/>
              <a:gd name="T28" fmla="*/ 459 w 488"/>
              <a:gd name="T29" fmla="*/ 600 h 601"/>
              <a:gd name="T30" fmla="*/ 212 w 488"/>
              <a:gd name="T31" fmla="*/ 459 h 601"/>
              <a:gd name="T32" fmla="*/ 212 w 488"/>
              <a:gd name="T33" fmla="*/ 459 h 601"/>
              <a:gd name="T34" fmla="*/ 212 w 488"/>
              <a:gd name="T35" fmla="*/ 516 h 601"/>
              <a:gd name="T36" fmla="*/ 240 w 488"/>
              <a:gd name="T37" fmla="*/ 544 h 601"/>
              <a:gd name="T38" fmla="*/ 268 w 488"/>
              <a:gd name="T39" fmla="*/ 516 h 601"/>
              <a:gd name="T40" fmla="*/ 268 w 488"/>
              <a:gd name="T41" fmla="*/ 459 h 601"/>
              <a:gd name="T42" fmla="*/ 296 w 488"/>
              <a:gd name="T43" fmla="*/ 410 h 601"/>
              <a:gd name="T44" fmla="*/ 240 w 488"/>
              <a:gd name="T45" fmla="*/ 353 h 601"/>
              <a:gd name="T46" fmla="*/ 183 w 488"/>
              <a:gd name="T47" fmla="*/ 410 h 601"/>
              <a:gd name="T48" fmla="*/ 212 w 488"/>
              <a:gd name="T49" fmla="*/ 459 h 601"/>
              <a:gd name="T50" fmla="*/ 353 w 488"/>
              <a:gd name="T51" fmla="*/ 169 h 601"/>
              <a:gd name="T52" fmla="*/ 353 w 488"/>
              <a:gd name="T53" fmla="*/ 169 h 601"/>
              <a:gd name="T54" fmla="*/ 240 w 488"/>
              <a:gd name="T55" fmla="*/ 56 h 601"/>
              <a:gd name="T56" fmla="*/ 127 w 488"/>
              <a:gd name="T57" fmla="*/ 169 h 601"/>
              <a:gd name="T58" fmla="*/ 127 w 488"/>
              <a:gd name="T59" fmla="*/ 296 h 601"/>
              <a:gd name="T60" fmla="*/ 353 w 488"/>
              <a:gd name="T61" fmla="*/ 296 h 601"/>
              <a:gd name="T62" fmla="*/ 353 w 488"/>
              <a:gd name="T63" fmla="*/ 169 h 6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88" h="601">
                <a:moveTo>
                  <a:pt x="459" y="600"/>
                </a:moveTo>
                <a:lnTo>
                  <a:pt x="459" y="600"/>
                </a:lnTo>
                <a:cubicBezTo>
                  <a:pt x="28" y="600"/>
                  <a:pt x="28" y="600"/>
                  <a:pt x="28" y="600"/>
                </a:cubicBezTo>
                <a:cubicBezTo>
                  <a:pt x="7" y="600"/>
                  <a:pt x="0" y="586"/>
                  <a:pt x="0" y="572"/>
                </a:cubicBezTo>
                <a:cubicBezTo>
                  <a:pt x="0" y="325"/>
                  <a:pt x="0" y="325"/>
                  <a:pt x="0" y="325"/>
                </a:cubicBezTo>
                <a:cubicBezTo>
                  <a:pt x="0" y="311"/>
                  <a:pt x="7" y="296"/>
                  <a:pt x="28" y="296"/>
                </a:cubicBezTo>
                <a:cubicBezTo>
                  <a:pt x="70" y="296"/>
                  <a:pt x="70" y="296"/>
                  <a:pt x="70" y="296"/>
                </a:cubicBezTo>
                <a:cubicBezTo>
                  <a:pt x="70" y="169"/>
                  <a:pt x="70" y="169"/>
                  <a:pt x="70" y="169"/>
                </a:cubicBezTo>
                <a:cubicBezTo>
                  <a:pt x="70" y="70"/>
                  <a:pt x="148" y="0"/>
                  <a:pt x="240" y="0"/>
                </a:cubicBezTo>
                <a:cubicBezTo>
                  <a:pt x="339" y="0"/>
                  <a:pt x="409" y="70"/>
                  <a:pt x="409" y="169"/>
                </a:cubicBezTo>
                <a:cubicBezTo>
                  <a:pt x="409" y="296"/>
                  <a:pt x="409" y="296"/>
                  <a:pt x="409" y="296"/>
                </a:cubicBezTo>
                <a:cubicBezTo>
                  <a:pt x="459" y="296"/>
                  <a:pt x="459" y="296"/>
                  <a:pt x="459" y="296"/>
                </a:cubicBezTo>
                <a:cubicBezTo>
                  <a:pt x="473" y="296"/>
                  <a:pt x="487" y="311"/>
                  <a:pt x="487" y="325"/>
                </a:cubicBezTo>
                <a:cubicBezTo>
                  <a:pt x="487" y="572"/>
                  <a:pt x="487" y="572"/>
                  <a:pt x="487" y="572"/>
                </a:cubicBezTo>
                <a:cubicBezTo>
                  <a:pt x="487" y="586"/>
                  <a:pt x="473" y="600"/>
                  <a:pt x="459" y="600"/>
                </a:cubicBezTo>
                <a:close/>
                <a:moveTo>
                  <a:pt x="212" y="459"/>
                </a:moveTo>
                <a:lnTo>
                  <a:pt x="212" y="459"/>
                </a:lnTo>
                <a:cubicBezTo>
                  <a:pt x="212" y="516"/>
                  <a:pt x="212" y="516"/>
                  <a:pt x="212" y="516"/>
                </a:cubicBezTo>
                <a:cubicBezTo>
                  <a:pt x="212" y="530"/>
                  <a:pt x="226" y="544"/>
                  <a:pt x="240" y="544"/>
                </a:cubicBezTo>
                <a:cubicBezTo>
                  <a:pt x="261" y="544"/>
                  <a:pt x="268" y="530"/>
                  <a:pt x="268" y="516"/>
                </a:cubicBezTo>
                <a:cubicBezTo>
                  <a:pt x="268" y="459"/>
                  <a:pt x="268" y="459"/>
                  <a:pt x="268" y="459"/>
                </a:cubicBezTo>
                <a:cubicBezTo>
                  <a:pt x="289" y="452"/>
                  <a:pt x="296" y="431"/>
                  <a:pt x="296" y="410"/>
                </a:cubicBezTo>
                <a:cubicBezTo>
                  <a:pt x="296" y="381"/>
                  <a:pt x="275" y="353"/>
                  <a:pt x="240" y="353"/>
                </a:cubicBezTo>
                <a:cubicBezTo>
                  <a:pt x="212" y="353"/>
                  <a:pt x="183" y="381"/>
                  <a:pt x="183" y="410"/>
                </a:cubicBezTo>
                <a:cubicBezTo>
                  <a:pt x="183" y="431"/>
                  <a:pt x="198" y="452"/>
                  <a:pt x="212" y="459"/>
                </a:cubicBezTo>
                <a:close/>
                <a:moveTo>
                  <a:pt x="353" y="169"/>
                </a:moveTo>
                <a:lnTo>
                  <a:pt x="353" y="169"/>
                </a:lnTo>
                <a:cubicBezTo>
                  <a:pt x="353" y="106"/>
                  <a:pt x="304" y="56"/>
                  <a:pt x="240" y="56"/>
                </a:cubicBezTo>
                <a:cubicBezTo>
                  <a:pt x="176" y="56"/>
                  <a:pt x="127" y="106"/>
                  <a:pt x="127" y="169"/>
                </a:cubicBezTo>
                <a:cubicBezTo>
                  <a:pt x="127" y="296"/>
                  <a:pt x="127" y="296"/>
                  <a:pt x="127" y="296"/>
                </a:cubicBezTo>
                <a:cubicBezTo>
                  <a:pt x="353" y="296"/>
                  <a:pt x="353" y="296"/>
                  <a:pt x="353" y="296"/>
                </a:cubicBezTo>
                <a:lnTo>
                  <a:pt x="353" y="169"/>
                </a:lnTo>
                <a:close/>
              </a:path>
            </a:pathLst>
          </a:custGeom>
          <a:solidFill>
            <a:srgbClr val="FFFFFF"/>
          </a:solidFill>
          <a:ln>
            <a:noFill/>
          </a:ln>
          <a:effectLst/>
        </p:spPr>
        <p:txBody>
          <a:bodyPr wrap="none" anchor="ctr"/>
          <a:lstStyle/>
          <a:p>
            <a:pPr defTabSz="914083">
              <a:defRPr/>
            </a:pPr>
            <a:endParaRPr lang="en-US">
              <a:solidFill>
                <a:srgbClr val="737572"/>
              </a:solidFill>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12" name="TextBox 50"/>
          <p:cNvSpPr txBox="1"/>
          <p:nvPr/>
        </p:nvSpPr>
        <p:spPr>
          <a:xfrm>
            <a:off x="935907" y="4558014"/>
            <a:ext cx="10969400" cy="954107"/>
          </a:xfrm>
          <a:prstGeom prst="rect">
            <a:avLst/>
          </a:prstGeom>
          <a:noFill/>
        </p:spPr>
        <p:txBody>
          <a:bodyPr wrap="square" rtlCol="0">
            <a:spAutoFit/>
          </a:bodyPr>
          <a:lstStyle/>
          <a:p>
            <a:r>
              <a:rPr lang="en-US" sz="2800" b="1" dirty="0">
                <a:solidFill>
                  <a:srgbClr val="06080A"/>
                </a:solidFill>
                <a:latin typeface="仿宋" panose="02010609060101010101" pitchFamily="49" charset="-122"/>
                <a:ea typeface="仿宋" panose="02010609060101010101" pitchFamily="49" charset="-122"/>
                <a:cs typeface="+mn-ea"/>
                <a:sym typeface="+mn-lt"/>
              </a:rPr>
              <a:t>http://projects.spring.io/spring-cloud/</a:t>
            </a:r>
          </a:p>
          <a:p>
            <a:r>
              <a:rPr lang="en-US" sz="2800" b="1" dirty="0">
                <a:solidFill>
                  <a:srgbClr val="06080A"/>
                </a:solidFill>
                <a:latin typeface="仿宋" panose="02010609060101010101" pitchFamily="49" charset="-122"/>
                <a:ea typeface="仿宋" panose="02010609060101010101" pitchFamily="49" charset="-122"/>
                <a:cs typeface="+mn-ea"/>
                <a:sym typeface="+mn-lt"/>
              </a:rPr>
              <a:t>https://github.com/spring-cloud</a:t>
            </a:r>
          </a:p>
        </p:txBody>
      </p:sp>
      <p:pic>
        <p:nvPicPr>
          <p:cNvPr id="3" name="图片 2"/>
          <p:cNvPicPr>
            <a:picLocks noChangeAspect="1"/>
          </p:cNvPicPr>
          <p:nvPr/>
        </p:nvPicPr>
        <p:blipFill>
          <a:blip r:embed="rId2"/>
          <a:stretch>
            <a:fillRect/>
          </a:stretch>
        </p:blipFill>
        <p:spPr>
          <a:xfrm>
            <a:off x="4069265" y="1636580"/>
            <a:ext cx="3417903" cy="2509907"/>
          </a:xfrm>
          <a:prstGeom prst="rect">
            <a:avLst/>
          </a:prstGeom>
        </p:spPr>
      </p:pic>
      <p:sp>
        <p:nvSpPr>
          <p:cNvPr id="10" name="TextBox 50"/>
          <p:cNvSpPr txBox="1"/>
          <p:nvPr/>
        </p:nvSpPr>
        <p:spPr>
          <a:xfrm>
            <a:off x="2262761" y="359404"/>
            <a:ext cx="9425263" cy="523220"/>
          </a:xfrm>
          <a:prstGeom prst="rect">
            <a:avLst/>
          </a:prstGeom>
          <a:noFill/>
        </p:spPr>
        <p:txBody>
          <a:bodyPr wrap="square" rtlCol="0">
            <a:spAutoFit/>
          </a:bodyPr>
          <a:lstStyle/>
          <a:p>
            <a:r>
              <a:rPr lang="zh-CN" altLang="en-US" sz="2800" b="1" dirty="0">
                <a:solidFill>
                  <a:srgbClr val="7030A0"/>
                </a:solidFill>
                <a:latin typeface="仿宋" panose="02010609060101010101" pitchFamily="49" charset="-122"/>
                <a:ea typeface="仿宋" panose="02010609060101010101" pitchFamily="49" charset="-122"/>
                <a:cs typeface="+mn-ea"/>
                <a:sym typeface="+mn-lt"/>
              </a:rPr>
              <a:t>推荐学习网址 </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 Spring Cloud</a:t>
            </a:r>
          </a:p>
        </p:txBody>
      </p:sp>
      <p:pic>
        <p:nvPicPr>
          <p:cNvPr id="11" name="图片 10"/>
          <p:cNvPicPr>
            <a:picLocks noChangeAspect="1"/>
          </p:cNvPicPr>
          <p:nvPr/>
        </p:nvPicPr>
        <p:blipFill>
          <a:blip r:embed="rId3"/>
          <a:stretch>
            <a:fillRect/>
          </a:stretch>
        </p:blipFill>
        <p:spPr>
          <a:xfrm>
            <a:off x="775136" y="359404"/>
            <a:ext cx="1424251" cy="628052"/>
          </a:xfrm>
          <a:prstGeom prst="rect">
            <a:avLst/>
          </a:prstGeom>
        </p:spPr>
      </p:pic>
    </p:spTree>
    <p:extLst>
      <p:ext uri="{BB962C8B-B14F-4D97-AF65-F5344CB8AC3E}">
        <p14:creationId xmlns:p14="http://schemas.microsoft.com/office/powerpoint/2010/main" val="3667090278"/>
      </p:ext>
    </p:extLst>
  </p:cSld>
  <p:clrMapOvr>
    <a:masterClrMapping/>
  </p:clrMapOvr>
  <p:transition spd="slow">
    <p:wip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p:cNvPicPr>
            <a:picLocks noChangeAspect="1"/>
          </p:cNvPicPr>
          <p:nvPr/>
        </p:nvPicPr>
        <p:blipFill>
          <a:blip r:embed="rId2"/>
          <a:stretch>
            <a:fillRect/>
          </a:stretch>
        </p:blipFill>
        <p:spPr>
          <a:xfrm>
            <a:off x="775136" y="359404"/>
            <a:ext cx="1424251" cy="628052"/>
          </a:xfrm>
          <a:prstGeom prst="rect">
            <a:avLst/>
          </a:prstGeom>
        </p:spPr>
      </p:pic>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19500" y="2286000"/>
            <a:ext cx="4953000" cy="2286000"/>
          </a:xfrm>
          <a:prstGeom prst="rect">
            <a:avLst/>
          </a:prstGeom>
        </p:spPr>
      </p:pic>
    </p:spTree>
    <p:extLst>
      <p:ext uri="{BB962C8B-B14F-4D97-AF65-F5344CB8AC3E}">
        <p14:creationId xmlns:p14="http://schemas.microsoft.com/office/powerpoint/2010/main" val="1400037897"/>
      </p:ext>
    </p:extLst>
  </p:cSld>
  <p:clrMapOvr>
    <a:masterClrMapping/>
  </p:clrMapOvr>
  <p:transition spd="slow">
    <p:wip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Freeform 104"/>
          <p:cNvSpPr>
            <a:spLocks noChangeArrowheads="1"/>
          </p:cNvSpPr>
          <p:nvPr/>
        </p:nvSpPr>
        <p:spPr bwMode="auto">
          <a:xfrm>
            <a:off x="2573819" y="2250128"/>
            <a:ext cx="297899" cy="200435"/>
          </a:xfrm>
          <a:custGeom>
            <a:avLst/>
            <a:gdLst>
              <a:gd name="T0" fmla="*/ 203 w 497"/>
              <a:gd name="T1" fmla="*/ 257 h 337"/>
              <a:gd name="T2" fmla="*/ 203 w 497"/>
              <a:gd name="T3" fmla="*/ 257 h 337"/>
              <a:gd name="T4" fmla="*/ 221 w 497"/>
              <a:gd name="T5" fmla="*/ 327 h 337"/>
              <a:gd name="T6" fmla="*/ 283 w 497"/>
              <a:gd name="T7" fmla="*/ 310 h 337"/>
              <a:gd name="T8" fmla="*/ 398 w 497"/>
              <a:gd name="T9" fmla="*/ 9 h 337"/>
              <a:gd name="T10" fmla="*/ 203 w 497"/>
              <a:gd name="T11" fmla="*/ 257 h 337"/>
              <a:gd name="T12" fmla="*/ 248 w 497"/>
              <a:gd name="T13" fmla="*/ 71 h 337"/>
              <a:gd name="T14" fmla="*/ 248 w 497"/>
              <a:gd name="T15" fmla="*/ 71 h 337"/>
              <a:gd name="T16" fmla="*/ 274 w 497"/>
              <a:gd name="T17" fmla="*/ 71 h 337"/>
              <a:gd name="T18" fmla="*/ 310 w 497"/>
              <a:gd name="T19" fmla="*/ 26 h 337"/>
              <a:gd name="T20" fmla="*/ 248 w 497"/>
              <a:gd name="T21" fmla="*/ 17 h 337"/>
              <a:gd name="T22" fmla="*/ 0 w 497"/>
              <a:gd name="T23" fmla="*/ 283 h 337"/>
              <a:gd name="T24" fmla="*/ 0 w 497"/>
              <a:gd name="T25" fmla="*/ 310 h 337"/>
              <a:gd name="T26" fmla="*/ 26 w 497"/>
              <a:gd name="T27" fmla="*/ 336 h 337"/>
              <a:gd name="T28" fmla="*/ 53 w 497"/>
              <a:gd name="T29" fmla="*/ 310 h 337"/>
              <a:gd name="T30" fmla="*/ 53 w 497"/>
              <a:gd name="T31" fmla="*/ 283 h 337"/>
              <a:gd name="T32" fmla="*/ 248 w 497"/>
              <a:gd name="T33" fmla="*/ 71 h 337"/>
              <a:gd name="T34" fmla="*/ 425 w 497"/>
              <a:gd name="T35" fmla="*/ 98 h 337"/>
              <a:gd name="T36" fmla="*/ 425 w 497"/>
              <a:gd name="T37" fmla="*/ 98 h 337"/>
              <a:gd name="T38" fmla="*/ 407 w 497"/>
              <a:gd name="T39" fmla="*/ 151 h 337"/>
              <a:gd name="T40" fmla="*/ 442 w 497"/>
              <a:gd name="T41" fmla="*/ 283 h 337"/>
              <a:gd name="T42" fmla="*/ 442 w 497"/>
              <a:gd name="T43" fmla="*/ 310 h 337"/>
              <a:gd name="T44" fmla="*/ 469 w 497"/>
              <a:gd name="T45" fmla="*/ 336 h 337"/>
              <a:gd name="T46" fmla="*/ 469 w 497"/>
              <a:gd name="T47" fmla="*/ 336 h 337"/>
              <a:gd name="T48" fmla="*/ 496 w 497"/>
              <a:gd name="T49" fmla="*/ 310 h 337"/>
              <a:gd name="T50" fmla="*/ 496 w 497"/>
              <a:gd name="T51" fmla="*/ 283 h 337"/>
              <a:gd name="T52" fmla="*/ 425 w 497"/>
              <a:gd name="T53" fmla="*/ 98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97" h="337">
                <a:moveTo>
                  <a:pt x="203" y="257"/>
                </a:moveTo>
                <a:lnTo>
                  <a:pt x="203" y="257"/>
                </a:lnTo>
                <a:cubicBezTo>
                  <a:pt x="186" y="283"/>
                  <a:pt x="194" y="310"/>
                  <a:pt x="221" y="327"/>
                </a:cubicBezTo>
                <a:cubicBezTo>
                  <a:pt x="239" y="336"/>
                  <a:pt x="266" y="336"/>
                  <a:pt x="283" y="310"/>
                </a:cubicBezTo>
                <a:cubicBezTo>
                  <a:pt x="301" y="274"/>
                  <a:pt x="407" y="9"/>
                  <a:pt x="398" y="9"/>
                </a:cubicBezTo>
                <a:cubicBezTo>
                  <a:pt x="389" y="0"/>
                  <a:pt x="221" y="230"/>
                  <a:pt x="203" y="257"/>
                </a:cubicBezTo>
                <a:close/>
                <a:moveTo>
                  <a:pt x="248" y="71"/>
                </a:moveTo>
                <a:lnTo>
                  <a:pt x="248" y="71"/>
                </a:lnTo>
                <a:cubicBezTo>
                  <a:pt x="257" y="71"/>
                  <a:pt x="266" y="71"/>
                  <a:pt x="274" y="71"/>
                </a:cubicBezTo>
                <a:cubicBezTo>
                  <a:pt x="292" y="53"/>
                  <a:pt x="301" y="44"/>
                  <a:pt x="310" y="26"/>
                </a:cubicBezTo>
                <a:cubicBezTo>
                  <a:pt x="292" y="17"/>
                  <a:pt x="274" y="17"/>
                  <a:pt x="248" y="17"/>
                </a:cubicBezTo>
                <a:cubicBezTo>
                  <a:pt x="106" y="17"/>
                  <a:pt x="0" y="133"/>
                  <a:pt x="0" y="283"/>
                </a:cubicBezTo>
                <a:cubicBezTo>
                  <a:pt x="0" y="292"/>
                  <a:pt x="0" y="301"/>
                  <a:pt x="0" y="310"/>
                </a:cubicBezTo>
                <a:cubicBezTo>
                  <a:pt x="0" y="327"/>
                  <a:pt x="17" y="336"/>
                  <a:pt x="26" y="336"/>
                </a:cubicBezTo>
                <a:cubicBezTo>
                  <a:pt x="44" y="336"/>
                  <a:pt x="53" y="319"/>
                  <a:pt x="53" y="310"/>
                </a:cubicBezTo>
                <a:cubicBezTo>
                  <a:pt x="53" y="301"/>
                  <a:pt x="53" y="292"/>
                  <a:pt x="53" y="283"/>
                </a:cubicBezTo>
                <a:cubicBezTo>
                  <a:pt x="53" y="160"/>
                  <a:pt x="132" y="71"/>
                  <a:pt x="248" y="71"/>
                </a:cubicBezTo>
                <a:close/>
                <a:moveTo>
                  <a:pt x="425" y="98"/>
                </a:moveTo>
                <a:lnTo>
                  <a:pt x="425" y="98"/>
                </a:lnTo>
                <a:cubicBezTo>
                  <a:pt x="416" y="115"/>
                  <a:pt x="416" y="133"/>
                  <a:pt x="407" y="151"/>
                </a:cubicBezTo>
                <a:cubicBezTo>
                  <a:pt x="433" y="186"/>
                  <a:pt x="442" y="239"/>
                  <a:pt x="442" y="283"/>
                </a:cubicBezTo>
                <a:cubicBezTo>
                  <a:pt x="442" y="292"/>
                  <a:pt x="442" y="301"/>
                  <a:pt x="442" y="310"/>
                </a:cubicBezTo>
                <a:cubicBezTo>
                  <a:pt x="442" y="319"/>
                  <a:pt x="451" y="336"/>
                  <a:pt x="469" y="336"/>
                </a:cubicBezTo>
                <a:lnTo>
                  <a:pt x="469" y="336"/>
                </a:lnTo>
                <a:cubicBezTo>
                  <a:pt x="478" y="336"/>
                  <a:pt x="496" y="327"/>
                  <a:pt x="496" y="310"/>
                </a:cubicBezTo>
                <a:cubicBezTo>
                  <a:pt x="496" y="301"/>
                  <a:pt x="496" y="292"/>
                  <a:pt x="496" y="283"/>
                </a:cubicBezTo>
                <a:cubicBezTo>
                  <a:pt x="496" y="213"/>
                  <a:pt x="469" y="151"/>
                  <a:pt x="425" y="98"/>
                </a:cubicBezTo>
                <a:close/>
              </a:path>
            </a:pathLst>
          </a:custGeom>
          <a:solidFill>
            <a:schemeClr val="bg1"/>
          </a:solidFill>
          <a:ln>
            <a:noFill/>
          </a:ln>
          <a:effectLst/>
        </p:spPr>
        <p:txBody>
          <a:bodyPr wrap="none" anchor="ctr"/>
          <a:lstStyle/>
          <a:p>
            <a:pPr defTabSz="914083"/>
            <a:endParaRPr lang="en-US" dirty="0">
              <a:solidFill>
                <a:srgbClr val="737572"/>
              </a:solidFill>
              <a:cs typeface="+mn-ea"/>
              <a:sym typeface="+mn-lt"/>
            </a:endParaRPr>
          </a:p>
        </p:txBody>
      </p:sp>
      <p:sp>
        <p:nvSpPr>
          <p:cNvPr id="111" name="Freeform 139"/>
          <p:cNvSpPr>
            <a:spLocks noChangeArrowheads="1"/>
          </p:cNvSpPr>
          <p:nvPr/>
        </p:nvSpPr>
        <p:spPr bwMode="auto">
          <a:xfrm>
            <a:off x="9305973" y="2281086"/>
            <a:ext cx="319671" cy="291465"/>
          </a:xfrm>
          <a:custGeom>
            <a:avLst/>
            <a:gdLst>
              <a:gd name="T0" fmla="*/ 572 w 601"/>
              <a:gd name="T1" fmla="*/ 460 h 546"/>
              <a:gd name="T2" fmla="*/ 572 w 601"/>
              <a:gd name="T3" fmla="*/ 460 h 546"/>
              <a:gd name="T4" fmla="*/ 438 w 601"/>
              <a:gd name="T5" fmla="*/ 460 h 546"/>
              <a:gd name="T6" fmla="*/ 438 w 601"/>
              <a:gd name="T7" fmla="*/ 460 h 546"/>
              <a:gd name="T8" fmla="*/ 226 w 601"/>
              <a:gd name="T9" fmla="*/ 460 h 546"/>
              <a:gd name="T10" fmla="*/ 226 w 601"/>
              <a:gd name="T11" fmla="*/ 460 h 546"/>
              <a:gd name="T12" fmla="*/ 197 w 601"/>
              <a:gd name="T13" fmla="*/ 460 h 546"/>
              <a:gd name="T14" fmla="*/ 197 w 601"/>
              <a:gd name="T15" fmla="*/ 460 h 546"/>
              <a:gd name="T16" fmla="*/ 190 w 601"/>
              <a:gd name="T17" fmla="*/ 460 h 546"/>
              <a:gd name="T18" fmla="*/ 113 w 601"/>
              <a:gd name="T19" fmla="*/ 538 h 546"/>
              <a:gd name="T20" fmla="*/ 91 w 601"/>
              <a:gd name="T21" fmla="*/ 545 h 546"/>
              <a:gd name="T22" fmla="*/ 91 w 601"/>
              <a:gd name="T23" fmla="*/ 545 h 546"/>
              <a:gd name="T24" fmla="*/ 91 w 601"/>
              <a:gd name="T25" fmla="*/ 545 h 546"/>
              <a:gd name="T26" fmla="*/ 91 w 601"/>
              <a:gd name="T27" fmla="*/ 545 h 546"/>
              <a:gd name="T28" fmla="*/ 70 w 601"/>
              <a:gd name="T29" fmla="*/ 538 h 546"/>
              <a:gd name="T30" fmla="*/ 70 w 601"/>
              <a:gd name="T31" fmla="*/ 538 h 546"/>
              <a:gd name="T32" fmla="*/ 70 w 601"/>
              <a:gd name="T33" fmla="*/ 531 h 546"/>
              <a:gd name="T34" fmla="*/ 70 w 601"/>
              <a:gd name="T35" fmla="*/ 531 h 546"/>
              <a:gd name="T36" fmla="*/ 63 w 601"/>
              <a:gd name="T37" fmla="*/ 531 h 546"/>
              <a:gd name="T38" fmla="*/ 63 w 601"/>
              <a:gd name="T39" fmla="*/ 523 h 546"/>
              <a:gd name="T40" fmla="*/ 63 w 601"/>
              <a:gd name="T41" fmla="*/ 523 h 546"/>
              <a:gd name="T42" fmla="*/ 63 w 601"/>
              <a:gd name="T43" fmla="*/ 516 h 546"/>
              <a:gd name="T44" fmla="*/ 63 w 601"/>
              <a:gd name="T45" fmla="*/ 516 h 546"/>
              <a:gd name="T46" fmla="*/ 63 w 601"/>
              <a:gd name="T47" fmla="*/ 460 h 546"/>
              <a:gd name="T48" fmla="*/ 56 w 601"/>
              <a:gd name="T49" fmla="*/ 460 h 546"/>
              <a:gd name="T50" fmla="*/ 56 w 601"/>
              <a:gd name="T51" fmla="*/ 460 h 546"/>
              <a:gd name="T52" fmla="*/ 28 w 601"/>
              <a:gd name="T53" fmla="*/ 460 h 546"/>
              <a:gd name="T54" fmla="*/ 0 w 601"/>
              <a:gd name="T55" fmla="*/ 432 h 546"/>
              <a:gd name="T56" fmla="*/ 0 w 601"/>
              <a:gd name="T57" fmla="*/ 29 h 546"/>
              <a:gd name="T58" fmla="*/ 28 w 601"/>
              <a:gd name="T59" fmla="*/ 0 h 546"/>
              <a:gd name="T60" fmla="*/ 572 w 601"/>
              <a:gd name="T61" fmla="*/ 0 h 546"/>
              <a:gd name="T62" fmla="*/ 600 w 601"/>
              <a:gd name="T63" fmla="*/ 29 h 546"/>
              <a:gd name="T64" fmla="*/ 600 w 601"/>
              <a:gd name="T65" fmla="*/ 432 h 546"/>
              <a:gd name="T66" fmla="*/ 572 w 601"/>
              <a:gd name="T67" fmla="*/ 460 h 546"/>
              <a:gd name="T68" fmla="*/ 155 w 601"/>
              <a:gd name="T69" fmla="*/ 177 h 546"/>
              <a:gd name="T70" fmla="*/ 155 w 601"/>
              <a:gd name="T71" fmla="*/ 177 h 546"/>
              <a:gd name="T72" fmla="*/ 98 w 601"/>
              <a:gd name="T73" fmla="*/ 234 h 546"/>
              <a:gd name="T74" fmla="*/ 155 w 601"/>
              <a:gd name="T75" fmla="*/ 290 h 546"/>
              <a:gd name="T76" fmla="*/ 211 w 601"/>
              <a:gd name="T77" fmla="*/ 234 h 546"/>
              <a:gd name="T78" fmla="*/ 155 w 601"/>
              <a:gd name="T79" fmla="*/ 177 h 546"/>
              <a:gd name="T80" fmla="*/ 296 w 601"/>
              <a:gd name="T81" fmla="*/ 177 h 546"/>
              <a:gd name="T82" fmla="*/ 296 w 601"/>
              <a:gd name="T83" fmla="*/ 177 h 546"/>
              <a:gd name="T84" fmla="*/ 240 w 601"/>
              <a:gd name="T85" fmla="*/ 234 h 546"/>
              <a:gd name="T86" fmla="*/ 296 w 601"/>
              <a:gd name="T87" fmla="*/ 290 h 546"/>
              <a:gd name="T88" fmla="*/ 353 w 601"/>
              <a:gd name="T89" fmla="*/ 234 h 546"/>
              <a:gd name="T90" fmla="*/ 296 w 601"/>
              <a:gd name="T91" fmla="*/ 177 h 546"/>
              <a:gd name="T92" fmla="*/ 438 w 601"/>
              <a:gd name="T93" fmla="*/ 177 h 546"/>
              <a:gd name="T94" fmla="*/ 438 w 601"/>
              <a:gd name="T95" fmla="*/ 177 h 546"/>
              <a:gd name="T96" fmla="*/ 381 w 601"/>
              <a:gd name="T97" fmla="*/ 234 h 546"/>
              <a:gd name="T98" fmla="*/ 438 w 601"/>
              <a:gd name="T99" fmla="*/ 290 h 546"/>
              <a:gd name="T100" fmla="*/ 494 w 601"/>
              <a:gd name="T101" fmla="*/ 234 h 546"/>
              <a:gd name="T102" fmla="*/ 438 w 601"/>
              <a:gd name="T103" fmla="*/ 177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01" h="546">
                <a:moveTo>
                  <a:pt x="572" y="460"/>
                </a:moveTo>
                <a:lnTo>
                  <a:pt x="572" y="460"/>
                </a:lnTo>
                <a:cubicBezTo>
                  <a:pt x="438" y="460"/>
                  <a:pt x="438" y="460"/>
                  <a:pt x="438" y="460"/>
                </a:cubicBezTo>
                <a:lnTo>
                  <a:pt x="438" y="460"/>
                </a:lnTo>
                <a:cubicBezTo>
                  <a:pt x="226" y="460"/>
                  <a:pt x="226" y="460"/>
                  <a:pt x="226" y="460"/>
                </a:cubicBezTo>
                <a:lnTo>
                  <a:pt x="226" y="460"/>
                </a:lnTo>
                <a:cubicBezTo>
                  <a:pt x="197" y="460"/>
                  <a:pt x="197" y="460"/>
                  <a:pt x="197" y="460"/>
                </a:cubicBezTo>
                <a:lnTo>
                  <a:pt x="197" y="460"/>
                </a:lnTo>
                <a:cubicBezTo>
                  <a:pt x="190" y="460"/>
                  <a:pt x="190" y="460"/>
                  <a:pt x="190" y="460"/>
                </a:cubicBezTo>
                <a:cubicBezTo>
                  <a:pt x="113" y="538"/>
                  <a:pt x="113" y="538"/>
                  <a:pt x="113" y="538"/>
                </a:cubicBezTo>
                <a:cubicBezTo>
                  <a:pt x="106" y="545"/>
                  <a:pt x="98" y="545"/>
                  <a:pt x="91" y="545"/>
                </a:cubicBezTo>
                <a:lnTo>
                  <a:pt x="91" y="545"/>
                </a:lnTo>
                <a:lnTo>
                  <a:pt x="91" y="545"/>
                </a:lnTo>
                <a:lnTo>
                  <a:pt x="91" y="545"/>
                </a:lnTo>
                <a:cubicBezTo>
                  <a:pt x="84" y="545"/>
                  <a:pt x="77" y="545"/>
                  <a:pt x="70" y="538"/>
                </a:cubicBezTo>
                <a:lnTo>
                  <a:pt x="70" y="538"/>
                </a:lnTo>
                <a:lnTo>
                  <a:pt x="70" y="531"/>
                </a:lnTo>
                <a:lnTo>
                  <a:pt x="70" y="531"/>
                </a:lnTo>
                <a:cubicBezTo>
                  <a:pt x="63" y="531"/>
                  <a:pt x="63" y="531"/>
                  <a:pt x="63" y="531"/>
                </a:cubicBezTo>
                <a:cubicBezTo>
                  <a:pt x="63" y="523"/>
                  <a:pt x="63" y="523"/>
                  <a:pt x="63" y="523"/>
                </a:cubicBezTo>
                <a:lnTo>
                  <a:pt x="63" y="523"/>
                </a:lnTo>
                <a:lnTo>
                  <a:pt x="63" y="516"/>
                </a:lnTo>
                <a:lnTo>
                  <a:pt x="63" y="516"/>
                </a:lnTo>
                <a:cubicBezTo>
                  <a:pt x="63" y="460"/>
                  <a:pt x="63" y="460"/>
                  <a:pt x="63" y="460"/>
                </a:cubicBezTo>
                <a:cubicBezTo>
                  <a:pt x="56" y="460"/>
                  <a:pt x="56" y="460"/>
                  <a:pt x="56" y="460"/>
                </a:cubicBezTo>
                <a:lnTo>
                  <a:pt x="56" y="460"/>
                </a:lnTo>
                <a:cubicBezTo>
                  <a:pt x="28" y="460"/>
                  <a:pt x="28" y="460"/>
                  <a:pt x="28" y="460"/>
                </a:cubicBezTo>
                <a:cubicBezTo>
                  <a:pt x="7" y="460"/>
                  <a:pt x="0" y="446"/>
                  <a:pt x="0" y="432"/>
                </a:cubicBezTo>
                <a:cubicBezTo>
                  <a:pt x="0" y="29"/>
                  <a:pt x="0" y="29"/>
                  <a:pt x="0" y="29"/>
                </a:cubicBezTo>
                <a:cubicBezTo>
                  <a:pt x="0" y="8"/>
                  <a:pt x="7" y="0"/>
                  <a:pt x="28" y="0"/>
                </a:cubicBezTo>
                <a:cubicBezTo>
                  <a:pt x="572" y="0"/>
                  <a:pt x="572" y="0"/>
                  <a:pt x="572" y="0"/>
                </a:cubicBezTo>
                <a:cubicBezTo>
                  <a:pt x="586" y="0"/>
                  <a:pt x="600" y="8"/>
                  <a:pt x="600" y="29"/>
                </a:cubicBezTo>
                <a:cubicBezTo>
                  <a:pt x="600" y="432"/>
                  <a:pt x="600" y="432"/>
                  <a:pt x="600" y="432"/>
                </a:cubicBezTo>
                <a:cubicBezTo>
                  <a:pt x="600" y="446"/>
                  <a:pt x="586" y="460"/>
                  <a:pt x="572" y="460"/>
                </a:cubicBezTo>
                <a:close/>
                <a:moveTo>
                  <a:pt x="155" y="177"/>
                </a:moveTo>
                <a:lnTo>
                  <a:pt x="155" y="177"/>
                </a:lnTo>
                <a:cubicBezTo>
                  <a:pt x="127" y="177"/>
                  <a:pt x="98" y="205"/>
                  <a:pt x="98" y="234"/>
                </a:cubicBezTo>
                <a:cubicBezTo>
                  <a:pt x="98" y="262"/>
                  <a:pt x="127" y="290"/>
                  <a:pt x="155" y="290"/>
                </a:cubicBezTo>
                <a:cubicBezTo>
                  <a:pt x="190" y="290"/>
                  <a:pt x="211" y="262"/>
                  <a:pt x="211" y="234"/>
                </a:cubicBezTo>
                <a:cubicBezTo>
                  <a:pt x="211" y="205"/>
                  <a:pt x="190" y="177"/>
                  <a:pt x="155" y="177"/>
                </a:cubicBezTo>
                <a:close/>
                <a:moveTo>
                  <a:pt x="296" y="177"/>
                </a:moveTo>
                <a:lnTo>
                  <a:pt x="296" y="177"/>
                </a:lnTo>
                <a:cubicBezTo>
                  <a:pt x="268" y="177"/>
                  <a:pt x="240" y="205"/>
                  <a:pt x="240" y="234"/>
                </a:cubicBezTo>
                <a:cubicBezTo>
                  <a:pt x="240" y="262"/>
                  <a:pt x="268" y="290"/>
                  <a:pt x="296" y="290"/>
                </a:cubicBezTo>
                <a:cubicBezTo>
                  <a:pt x="332" y="290"/>
                  <a:pt x="353" y="262"/>
                  <a:pt x="353" y="234"/>
                </a:cubicBezTo>
                <a:cubicBezTo>
                  <a:pt x="353" y="205"/>
                  <a:pt x="332" y="177"/>
                  <a:pt x="296" y="177"/>
                </a:cubicBezTo>
                <a:close/>
                <a:moveTo>
                  <a:pt x="438" y="177"/>
                </a:moveTo>
                <a:lnTo>
                  <a:pt x="438" y="177"/>
                </a:lnTo>
                <a:cubicBezTo>
                  <a:pt x="409" y="177"/>
                  <a:pt x="381" y="205"/>
                  <a:pt x="381" y="234"/>
                </a:cubicBezTo>
                <a:cubicBezTo>
                  <a:pt x="381" y="262"/>
                  <a:pt x="409" y="290"/>
                  <a:pt x="438" y="290"/>
                </a:cubicBezTo>
                <a:cubicBezTo>
                  <a:pt x="473" y="290"/>
                  <a:pt x="494" y="262"/>
                  <a:pt x="494" y="234"/>
                </a:cubicBezTo>
                <a:cubicBezTo>
                  <a:pt x="494" y="205"/>
                  <a:pt x="473" y="177"/>
                  <a:pt x="438" y="177"/>
                </a:cubicBezTo>
                <a:close/>
              </a:path>
            </a:pathLst>
          </a:custGeom>
          <a:solidFill>
            <a:srgbClr val="FFFFFF"/>
          </a:solidFill>
          <a:ln>
            <a:noFill/>
          </a:ln>
          <a:effectLst/>
        </p:spPr>
        <p:txBody>
          <a:bodyPr wrap="none" anchor="ctr"/>
          <a:lstStyle/>
          <a:p>
            <a:pPr defTabSz="914083">
              <a:defRPr/>
            </a:pPr>
            <a:endParaRPr lang="en-US">
              <a:solidFill>
                <a:srgbClr val="737572"/>
              </a:solidFill>
              <a:cs typeface="+mn-ea"/>
              <a:sym typeface="+mn-lt"/>
            </a:endParaRPr>
          </a:p>
        </p:txBody>
      </p:sp>
      <p:sp>
        <p:nvSpPr>
          <p:cNvPr id="113" name="Freeform 98"/>
          <p:cNvSpPr>
            <a:spLocks noChangeArrowheads="1"/>
          </p:cNvSpPr>
          <p:nvPr/>
        </p:nvSpPr>
        <p:spPr bwMode="auto">
          <a:xfrm>
            <a:off x="9338080" y="4865671"/>
            <a:ext cx="276516" cy="338794"/>
          </a:xfrm>
          <a:custGeom>
            <a:avLst/>
            <a:gdLst>
              <a:gd name="T0" fmla="*/ 459 w 488"/>
              <a:gd name="T1" fmla="*/ 600 h 601"/>
              <a:gd name="T2" fmla="*/ 459 w 488"/>
              <a:gd name="T3" fmla="*/ 600 h 601"/>
              <a:gd name="T4" fmla="*/ 28 w 488"/>
              <a:gd name="T5" fmla="*/ 600 h 601"/>
              <a:gd name="T6" fmla="*/ 0 w 488"/>
              <a:gd name="T7" fmla="*/ 572 h 601"/>
              <a:gd name="T8" fmla="*/ 0 w 488"/>
              <a:gd name="T9" fmla="*/ 325 h 601"/>
              <a:gd name="T10" fmla="*/ 28 w 488"/>
              <a:gd name="T11" fmla="*/ 296 h 601"/>
              <a:gd name="T12" fmla="*/ 70 w 488"/>
              <a:gd name="T13" fmla="*/ 296 h 601"/>
              <a:gd name="T14" fmla="*/ 70 w 488"/>
              <a:gd name="T15" fmla="*/ 169 h 601"/>
              <a:gd name="T16" fmla="*/ 240 w 488"/>
              <a:gd name="T17" fmla="*/ 0 h 601"/>
              <a:gd name="T18" fmla="*/ 409 w 488"/>
              <a:gd name="T19" fmla="*/ 169 h 601"/>
              <a:gd name="T20" fmla="*/ 409 w 488"/>
              <a:gd name="T21" fmla="*/ 296 h 601"/>
              <a:gd name="T22" fmla="*/ 459 w 488"/>
              <a:gd name="T23" fmla="*/ 296 h 601"/>
              <a:gd name="T24" fmla="*/ 487 w 488"/>
              <a:gd name="T25" fmla="*/ 325 h 601"/>
              <a:gd name="T26" fmla="*/ 487 w 488"/>
              <a:gd name="T27" fmla="*/ 572 h 601"/>
              <a:gd name="T28" fmla="*/ 459 w 488"/>
              <a:gd name="T29" fmla="*/ 600 h 601"/>
              <a:gd name="T30" fmla="*/ 212 w 488"/>
              <a:gd name="T31" fmla="*/ 459 h 601"/>
              <a:gd name="T32" fmla="*/ 212 w 488"/>
              <a:gd name="T33" fmla="*/ 459 h 601"/>
              <a:gd name="T34" fmla="*/ 212 w 488"/>
              <a:gd name="T35" fmla="*/ 516 h 601"/>
              <a:gd name="T36" fmla="*/ 240 w 488"/>
              <a:gd name="T37" fmla="*/ 544 h 601"/>
              <a:gd name="T38" fmla="*/ 268 w 488"/>
              <a:gd name="T39" fmla="*/ 516 h 601"/>
              <a:gd name="T40" fmla="*/ 268 w 488"/>
              <a:gd name="T41" fmla="*/ 459 h 601"/>
              <a:gd name="T42" fmla="*/ 296 w 488"/>
              <a:gd name="T43" fmla="*/ 410 h 601"/>
              <a:gd name="T44" fmla="*/ 240 w 488"/>
              <a:gd name="T45" fmla="*/ 353 h 601"/>
              <a:gd name="T46" fmla="*/ 183 w 488"/>
              <a:gd name="T47" fmla="*/ 410 h 601"/>
              <a:gd name="T48" fmla="*/ 212 w 488"/>
              <a:gd name="T49" fmla="*/ 459 h 601"/>
              <a:gd name="T50" fmla="*/ 353 w 488"/>
              <a:gd name="T51" fmla="*/ 169 h 601"/>
              <a:gd name="T52" fmla="*/ 353 w 488"/>
              <a:gd name="T53" fmla="*/ 169 h 601"/>
              <a:gd name="T54" fmla="*/ 240 w 488"/>
              <a:gd name="T55" fmla="*/ 56 h 601"/>
              <a:gd name="T56" fmla="*/ 127 w 488"/>
              <a:gd name="T57" fmla="*/ 169 h 601"/>
              <a:gd name="T58" fmla="*/ 127 w 488"/>
              <a:gd name="T59" fmla="*/ 296 h 601"/>
              <a:gd name="T60" fmla="*/ 353 w 488"/>
              <a:gd name="T61" fmla="*/ 296 h 601"/>
              <a:gd name="T62" fmla="*/ 353 w 488"/>
              <a:gd name="T63" fmla="*/ 169 h 6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88" h="601">
                <a:moveTo>
                  <a:pt x="459" y="600"/>
                </a:moveTo>
                <a:lnTo>
                  <a:pt x="459" y="600"/>
                </a:lnTo>
                <a:cubicBezTo>
                  <a:pt x="28" y="600"/>
                  <a:pt x="28" y="600"/>
                  <a:pt x="28" y="600"/>
                </a:cubicBezTo>
                <a:cubicBezTo>
                  <a:pt x="7" y="600"/>
                  <a:pt x="0" y="586"/>
                  <a:pt x="0" y="572"/>
                </a:cubicBezTo>
                <a:cubicBezTo>
                  <a:pt x="0" y="325"/>
                  <a:pt x="0" y="325"/>
                  <a:pt x="0" y="325"/>
                </a:cubicBezTo>
                <a:cubicBezTo>
                  <a:pt x="0" y="311"/>
                  <a:pt x="7" y="296"/>
                  <a:pt x="28" y="296"/>
                </a:cubicBezTo>
                <a:cubicBezTo>
                  <a:pt x="70" y="296"/>
                  <a:pt x="70" y="296"/>
                  <a:pt x="70" y="296"/>
                </a:cubicBezTo>
                <a:cubicBezTo>
                  <a:pt x="70" y="169"/>
                  <a:pt x="70" y="169"/>
                  <a:pt x="70" y="169"/>
                </a:cubicBezTo>
                <a:cubicBezTo>
                  <a:pt x="70" y="70"/>
                  <a:pt x="148" y="0"/>
                  <a:pt x="240" y="0"/>
                </a:cubicBezTo>
                <a:cubicBezTo>
                  <a:pt x="339" y="0"/>
                  <a:pt x="409" y="70"/>
                  <a:pt x="409" y="169"/>
                </a:cubicBezTo>
                <a:cubicBezTo>
                  <a:pt x="409" y="296"/>
                  <a:pt x="409" y="296"/>
                  <a:pt x="409" y="296"/>
                </a:cubicBezTo>
                <a:cubicBezTo>
                  <a:pt x="459" y="296"/>
                  <a:pt x="459" y="296"/>
                  <a:pt x="459" y="296"/>
                </a:cubicBezTo>
                <a:cubicBezTo>
                  <a:pt x="473" y="296"/>
                  <a:pt x="487" y="311"/>
                  <a:pt x="487" y="325"/>
                </a:cubicBezTo>
                <a:cubicBezTo>
                  <a:pt x="487" y="572"/>
                  <a:pt x="487" y="572"/>
                  <a:pt x="487" y="572"/>
                </a:cubicBezTo>
                <a:cubicBezTo>
                  <a:pt x="487" y="586"/>
                  <a:pt x="473" y="600"/>
                  <a:pt x="459" y="600"/>
                </a:cubicBezTo>
                <a:close/>
                <a:moveTo>
                  <a:pt x="212" y="459"/>
                </a:moveTo>
                <a:lnTo>
                  <a:pt x="212" y="459"/>
                </a:lnTo>
                <a:cubicBezTo>
                  <a:pt x="212" y="516"/>
                  <a:pt x="212" y="516"/>
                  <a:pt x="212" y="516"/>
                </a:cubicBezTo>
                <a:cubicBezTo>
                  <a:pt x="212" y="530"/>
                  <a:pt x="226" y="544"/>
                  <a:pt x="240" y="544"/>
                </a:cubicBezTo>
                <a:cubicBezTo>
                  <a:pt x="261" y="544"/>
                  <a:pt x="268" y="530"/>
                  <a:pt x="268" y="516"/>
                </a:cubicBezTo>
                <a:cubicBezTo>
                  <a:pt x="268" y="459"/>
                  <a:pt x="268" y="459"/>
                  <a:pt x="268" y="459"/>
                </a:cubicBezTo>
                <a:cubicBezTo>
                  <a:pt x="289" y="452"/>
                  <a:pt x="296" y="431"/>
                  <a:pt x="296" y="410"/>
                </a:cubicBezTo>
                <a:cubicBezTo>
                  <a:pt x="296" y="381"/>
                  <a:pt x="275" y="353"/>
                  <a:pt x="240" y="353"/>
                </a:cubicBezTo>
                <a:cubicBezTo>
                  <a:pt x="212" y="353"/>
                  <a:pt x="183" y="381"/>
                  <a:pt x="183" y="410"/>
                </a:cubicBezTo>
                <a:cubicBezTo>
                  <a:pt x="183" y="431"/>
                  <a:pt x="198" y="452"/>
                  <a:pt x="212" y="459"/>
                </a:cubicBezTo>
                <a:close/>
                <a:moveTo>
                  <a:pt x="353" y="169"/>
                </a:moveTo>
                <a:lnTo>
                  <a:pt x="353" y="169"/>
                </a:lnTo>
                <a:cubicBezTo>
                  <a:pt x="353" y="106"/>
                  <a:pt x="304" y="56"/>
                  <a:pt x="240" y="56"/>
                </a:cubicBezTo>
                <a:cubicBezTo>
                  <a:pt x="176" y="56"/>
                  <a:pt x="127" y="106"/>
                  <a:pt x="127" y="169"/>
                </a:cubicBezTo>
                <a:cubicBezTo>
                  <a:pt x="127" y="296"/>
                  <a:pt x="127" y="296"/>
                  <a:pt x="127" y="296"/>
                </a:cubicBezTo>
                <a:cubicBezTo>
                  <a:pt x="353" y="296"/>
                  <a:pt x="353" y="296"/>
                  <a:pt x="353" y="296"/>
                </a:cubicBezTo>
                <a:lnTo>
                  <a:pt x="353" y="169"/>
                </a:lnTo>
                <a:close/>
              </a:path>
            </a:pathLst>
          </a:custGeom>
          <a:solidFill>
            <a:srgbClr val="FFFFFF"/>
          </a:solidFill>
          <a:ln>
            <a:noFill/>
          </a:ln>
          <a:effectLst/>
        </p:spPr>
        <p:txBody>
          <a:bodyPr wrap="none" anchor="ctr"/>
          <a:lstStyle/>
          <a:p>
            <a:pPr defTabSz="914083">
              <a:defRPr/>
            </a:pPr>
            <a:endParaRPr lang="en-US">
              <a:solidFill>
                <a:srgbClr val="737572"/>
              </a:solidFill>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2" name="图片 1"/>
          <p:cNvPicPr>
            <a:picLocks noChangeAspect="1"/>
          </p:cNvPicPr>
          <p:nvPr/>
        </p:nvPicPr>
        <p:blipFill>
          <a:blip r:embed="rId2"/>
          <a:stretch>
            <a:fillRect/>
          </a:stretch>
        </p:blipFill>
        <p:spPr>
          <a:xfrm>
            <a:off x="2600197" y="1107898"/>
            <a:ext cx="6705776" cy="4653348"/>
          </a:xfrm>
          <a:prstGeom prst="rect">
            <a:avLst/>
          </a:prstGeom>
        </p:spPr>
      </p:pic>
      <p:pic>
        <p:nvPicPr>
          <p:cNvPr id="9" name="图片 8"/>
          <p:cNvPicPr>
            <a:picLocks noChangeAspect="1"/>
          </p:cNvPicPr>
          <p:nvPr/>
        </p:nvPicPr>
        <p:blipFill>
          <a:blip r:embed="rId3"/>
          <a:stretch>
            <a:fillRect/>
          </a:stretch>
        </p:blipFill>
        <p:spPr>
          <a:xfrm>
            <a:off x="775136" y="359404"/>
            <a:ext cx="1424251" cy="628052"/>
          </a:xfrm>
          <a:prstGeom prst="rect">
            <a:avLst/>
          </a:prstGeom>
        </p:spPr>
      </p:pic>
    </p:spTree>
    <p:extLst>
      <p:ext uri="{BB962C8B-B14F-4D97-AF65-F5344CB8AC3E}">
        <p14:creationId xmlns:p14="http://schemas.microsoft.com/office/powerpoint/2010/main" val="2516608220"/>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2262761" y="359404"/>
            <a:ext cx="9425263"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Spring Cloud Common Core Components</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p:cNvPicPr>
            <a:picLocks noChangeAspect="1"/>
          </p:cNvPicPr>
          <p:nvPr/>
        </p:nvPicPr>
        <p:blipFill>
          <a:blip r:embed="rId2"/>
          <a:stretch>
            <a:fillRect/>
          </a:stretch>
        </p:blipFill>
        <p:spPr>
          <a:xfrm>
            <a:off x="775136" y="359404"/>
            <a:ext cx="1424251" cy="628052"/>
          </a:xfrm>
          <a:prstGeom prst="rect">
            <a:avLst/>
          </a:prstGeom>
        </p:spPr>
      </p:pic>
    </p:spTree>
    <p:extLst>
      <p:ext uri="{BB962C8B-B14F-4D97-AF65-F5344CB8AC3E}">
        <p14:creationId xmlns:p14="http://schemas.microsoft.com/office/powerpoint/2010/main" val="3759444184"/>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2262761" y="359404"/>
            <a:ext cx="9425263"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Spring Cloud Components Relations</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p:cNvPicPr>
            <a:picLocks noChangeAspect="1"/>
          </p:cNvPicPr>
          <p:nvPr/>
        </p:nvPicPr>
        <p:blipFill>
          <a:blip r:embed="rId2"/>
          <a:stretch>
            <a:fillRect/>
          </a:stretch>
        </p:blipFill>
        <p:spPr>
          <a:xfrm>
            <a:off x="775136" y="359404"/>
            <a:ext cx="1424251" cy="628052"/>
          </a:xfrm>
          <a:prstGeom prst="rect">
            <a:avLst/>
          </a:prstGeom>
        </p:spPr>
      </p:pic>
      <p:pic>
        <p:nvPicPr>
          <p:cNvPr id="2" name="图片 1"/>
          <p:cNvPicPr>
            <a:picLocks noChangeAspect="1"/>
          </p:cNvPicPr>
          <p:nvPr/>
        </p:nvPicPr>
        <p:blipFill>
          <a:blip r:embed="rId3"/>
          <a:stretch>
            <a:fillRect/>
          </a:stretch>
        </p:blipFill>
        <p:spPr>
          <a:xfrm>
            <a:off x="1657648" y="1153803"/>
            <a:ext cx="8039797" cy="5303980"/>
          </a:xfrm>
          <a:prstGeom prst="rect">
            <a:avLst/>
          </a:prstGeom>
        </p:spPr>
      </p:pic>
    </p:spTree>
    <p:extLst>
      <p:ext uri="{BB962C8B-B14F-4D97-AF65-F5344CB8AC3E}">
        <p14:creationId xmlns:p14="http://schemas.microsoft.com/office/powerpoint/2010/main" val="377091386"/>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2262761" y="359404"/>
            <a:ext cx="9425263"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Spring Cloud Eureka</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p:cNvPicPr>
            <a:picLocks noChangeAspect="1"/>
          </p:cNvPicPr>
          <p:nvPr/>
        </p:nvPicPr>
        <p:blipFill>
          <a:blip r:embed="rId2"/>
          <a:stretch>
            <a:fillRect/>
          </a:stretch>
        </p:blipFill>
        <p:spPr>
          <a:xfrm>
            <a:off x="775136" y="359404"/>
            <a:ext cx="1424251" cy="628052"/>
          </a:xfrm>
          <a:prstGeom prst="rect">
            <a:avLst/>
          </a:prstGeom>
        </p:spPr>
      </p:pic>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27085" y="2154010"/>
            <a:ext cx="3810000" cy="1905000"/>
          </a:xfrm>
          <a:prstGeom prst="rect">
            <a:avLst/>
          </a:prstGeom>
        </p:spPr>
      </p:pic>
      <p:sp>
        <p:nvSpPr>
          <p:cNvPr id="8" name="TextBox 50"/>
          <p:cNvSpPr txBox="1"/>
          <p:nvPr/>
        </p:nvSpPr>
        <p:spPr>
          <a:xfrm>
            <a:off x="2003293" y="4579393"/>
            <a:ext cx="8057584" cy="954107"/>
          </a:xfrm>
          <a:prstGeom prst="rect">
            <a:avLst/>
          </a:prstGeom>
          <a:noFill/>
        </p:spPr>
        <p:txBody>
          <a:bodyPr wrap="square" rtlCol="0">
            <a:spAutoFit/>
          </a:bodyPr>
          <a:lstStyle/>
          <a:p>
            <a:r>
              <a:rPr lang="zh-CN" altLang="en-US" sz="2800" b="1" dirty="0">
                <a:solidFill>
                  <a:srgbClr val="06080A"/>
                </a:solidFill>
                <a:latin typeface="仿宋" panose="02010609060101010101" pitchFamily="49" charset="-122"/>
                <a:ea typeface="仿宋" panose="02010609060101010101" pitchFamily="49" charset="-122"/>
                <a:cs typeface="+mn-ea"/>
                <a:sym typeface="+mn-lt"/>
              </a:rPr>
              <a:t>云端服务发现，一个基于 </a:t>
            </a:r>
            <a:r>
              <a:rPr lang="en-US" altLang="zh-CN" sz="2800" b="1" dirty="0">
                <a:solidFill>
                  <a:srgbClr val="06080A"/>
                </a:solidFill>
                <a:latin typeface="仿宋" panose="02010609060101010101" pitchFamily="49" charset="-122"/>
                <a:ea typeface="仿宋" panose="02010609060101010101" pitchFamily="49" charset="-122"/>
                <a:cs typeface="+mn-ea"/>
                <a:sym typeface="+mn-lt"/>
              </a:rPr>
              <a:t>REST </a:t>
            </a:r>
            <a:r>
              <a:rPr lang="zh-CN" altLang="en-US" sz="2800" b="1" dirty="0">
                <a:solidFill>
                  <a:srgbClr val="06080A"/>
                </a:solidFill>
                <a:latin typeface="仿宋" panose="02010609060101010101" pitchFamily="49" charset="-122"/>
                <a:ea typeface="仿宋" panose="02010609060101010101" pitchFamily="49" charset="-122"/>
                <a:cs typeface="+mn-ea"/>
                <a:sym typeface="+mn-lt"/>
              </a:rPr>
              <a:t>的服务，用于定位服务，以实现云端中间层服务发现和故障转移。</a:t>
            </a:r>
            <a:endParaRPr lang="en-US" sz="2800" b="1" dirty="0">
              <a:solidFill>
                <a:srgbClr val="06080A"/>
              </a:solidFill>
              <a:latin typeface="仿宋" panose="02010609060101010101" pitchFamily="49" charset="-122"/>
              <a:ea typeface="仿宋" panose="02010609060101010101" pitchFamily="49" charset="-122"/>
              <a:cs typeface="+mn-ea"/>
              <a:sym typeface="+mn-lt"/>
            </a:endParaRPr>
          </a:p>
        </p:txBody>
      </p:sp>
      <p:sp>
        <p:nvSpPr>
          <p:cNvPr id="7" name="TextBox 50"/>
          <p:cNvSpPr txBox="1"/>
          <p:nvPr/>
        </p:nvSpPr>
        <p:spPr>
          <a:xfrm>
            <a:off x="1578018" y="1110407"/>
            <a:ext cx="10110006" cy="523220"/>
          </a:xfrm>
          <a:prstGeom prst="rect">
            <a:avLst/>
          </a:prstGeom>
          <a:noFill/>
        </p:spPr>
        <p:txBody>
          <a:bodyPr wrap="square" rtlCol="0">
            <a:spAutoFit/>
          </a:bodyPr>
          <a:lstStyle/>
          <a:p>
            <a:r>
              <a:rPr lang="en-US" altLang="zh-CN" sz="2800" b="1" dirty="0">
                <a:solidFill>
                  <a:srgbClr val="06080A"/>
                </a:solidFill>
                <a:latin typeface="仿宋" panose="02010609060101010101" pitchFamily="49" charset="-122"/>
                <a:ea typeface="仿宋" panose="02010609060101010101" pitchFamily="49" charset="-122"/>
                <a:cs typeface="+mn-ea"/>
                <a:sym typeface="+mn-lt"/>
              </a:rPr>
              <a:t>https://github.com/Netflix/eureka</a:t>
            </a:r>
            <a:endParaRPr lang="en-US" sz="2800" b="1" dirty="0">
              <a:solidFill>
                <a:srgbClr val="06080A"/>
              </a:solidFill>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1886759173"/>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2262761" y="359404"/>
            <a:ext cx="9425263"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Spring Cloud Eureka</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p:cNvPicPr>
            <a:picLocks noChangeAspect="1"/>
          </p:cNvPicPr>
          <p:nvPr/>
        </p:nvPicPr>
        <p:blipFill>
          <a:blip r:embed="rId2"/>
          <a:stretch>
            <a:fillRect/>
          </a:stretch>
        </p:blipFill>
        <p:spPr>
          <a:xfrm>
            <a:off x="775136" y="359404"/>
            <a:ext cx="1424251" cy="628052"/>
          </a:xfrm>
          <a:prstGeom prst="rect">
            <a:avLst/>
          </a:prstGeom>
        </p:spPr>
      </p:pic>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26120" y="1439226"/>
            <a:ext cx="7371914" cy="40592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2138383"/>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2262761" y="359404"/>
            <a:ext cx="9425263"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Spring Cloud Eureka</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a:solidFill>
                  <a:srgbClr val="FF0000"/>
                </a:solidFill>
                <a:latin typeface="仿宋" panose="02010609060101010101" pitchFamily="49" charset="-122"/>
                <a:ea typeface="仿宋" panose="02010609060101010101" pitchFamily="49" charset="-122"/>
                <a:cs typeface="+mn-ea"/>
                <a:sym typeface="+mn-lt"/>
              </a:rPr>
              <a:t>VS</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Alibaba</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err="1">
                <a:solidFill>
                  <a:srgbClr val="7030A0"/>
                </a:solidFill>
                <a:latin typeface="仿宋" panose="02010609060101010101" pitchFamily="49" charset="-122"/>
                <a:ea typeface="仿宋" panose="02010609060101010101" pitchFamily="49" charset="-122"/>
                <a:cs typeface="+mn-ea"/>
                <a:sym typeface="+mn-lt"/>
              </a:rPr>
              <a:t>Nacos</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p:cNvPicPr>
            <a:picLocks noChangeAspect="1"/>
          </p:cNvPicPr>
          <p:nvPr/>
        </p:nvPicPr>
        <p:blipFill>
          <a:blip r:embed="rId2"/>
          <a:stretch>
            <a:fillRect/>
          </a:stretch>
        </p:blipFill>
        <p:spPr>
          <a:xfrm>
            <a:off x="775136" y="359404"/>
            <a:ext cx="1424251" cy="628052"/>
          </a:xfrm>
          <a:prstGeom prst="rect">
            <a:avLst/>
          </a:prstGeom>
        </p:spPr>
      </p:pic>
      <p:pic>
        <p:nvPicPr>
          <p:cNvPr id="2" name="图片 1">
            <a:extLst>
              <a:ext uri="{FF2B5EF4-FFF2-40B4-BE49-F238E27FC236}">
                <a16:creationId xmlns:a16="http://schemas.microsoft.com/office/drawing/2014/main" id="{299C506B-B076-7A4C-9F23-F98E3924B52F}"/>
              </a:ext>
            </a:extLst>
          </p:cNvPr>
          <p:cNvPicPr>
            <a:picLocks noChangeAspect="1"/>
          </p:cNvPicPr>
          <p:nvPr/>
        </p:nvPicPr>
        <p:blipFill>
          <a:blip r:embed="rId3"/>
          <a:stretch>
            <a:fillRect/>
          </a:stretch>
        </p:blipFill>
        <p:spPr>
          <a:xfrm>
            <a:off x="6567055" y="2220683"/>
            <a:ext cx="4513001" cy="2073653"/>
          </a:xfrm>
          <a:prstGeom prst="rect">
            <a:avLst/>
          </a:prstGeom>
        </p:spPr>
      </p:pic>
      <p:pic>
        <p:nvPicPr>
          <p:cNvPr id="7" name="图片 6">
            <a:extLst>
              <a:ext uri="{FF2B5EF4-FFF2-40B4-BE49-F238E27FC236}">
                <a16:creationId xmlns:a16="http://schemas.microsoft.com/office/drawing/2014/main" id="{04BDFAF9-0C91-D345-AFB6-56C96BFF42A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87261" y="2220683"/>
            <a:ext cx="4147306" cy="2073653"/>
          </a:xfrm>
          <a:prstGeom prst="rect">
            <a:avLst/>
          </a:prstGeom>
        </p:spPr>
      </p:pic>
      <p:sp>
        <p:nvSpPr>
          <p:cNvPr id="8" name="TextBox 50">
            <a:extLst>
              <a:ext uri="{FF2B5EF4-FFF2-40B4-BE49-F238E27FC236}">
                <a16:creationId xmlns:a16="http://schemas.microsoft.com/office/drawing/2014/main" id="{92E158FB-45B8-B343-9656-772A8167F77A}"/>
              </a:ext>
            </a:extLst>
          </p:cNvPr>
          <p:cNvSpPr txBox="1"/>
          <p:nvPr/>
        </p:nvSpPr>
        <p:spPr>
          <a:xfrm>
            <a:off x="775136" y="4573456"/>
            <a:ext cx="10912888" cy="954107"/>
          </a:xfrm>
          <a:prstGeom prst="rect">
            <a:avLst/>
          </a:prstGeom>
          <a:noFill/>
        </p:spPr>
        <p:txBody>
          <a:bodyPr wrap="square" rtlCol="0">
            <a:spAutoFit/>
          </a:bodyPr>
          <a:lstStyle/>
          <a:p>
            <a:r>
              <a:rPr lang="en-US" altLang="zh-CN" sz="2800" b="1" dirty="0" err="1">
                <a:solidFill>
                  <a:srgbClr val="06080A"/>
                </a:solidFill>
                <a:latin typeface="仿宋" panose="02010609060101010101" pitchFamily="49" charset="-122"/>
                <a:ea typeface="仿宋" panose="02010609060101010101" pitchFamily="49" charset="-122"/>
                <a:cs typeface="+mn-ea"/>
                <a:sym typeface="+mn-lt"/>
              </a:rPr>
              <a:t>Nacos</a:t>
            </a:r>
            <a:r>
              <a:rPr lang="en-US" altLang="zh-CN" sz="2800" b="1" dirty="0">
                <a:solidFill>
                  <a:srgbClr val="06080A"/>
                </a:solidFill>
                <a:latin typeface="仿宋" panose="02010609060101010101" pitchFamily="49" charset="-122"/>
                <a:ea typeface="仿宋" panose="02010609060101010101" pitchFamily="49" charset="-122"/>
                <a:cs typeface="+mn-ea"/>
                <a:sym typeface="+mn-lt"/>
              </a:rPr>
              <a:t> </a:t>
            </a:r>
            <a:r>
              <a:rPr lang="zh-CN" altLang="en-US" sz="2800" b="1" dirty="0">
                <a:solidFill>
                  <a:srgbClr val="06080A"/>
                </a:solidFill>
                <a:latin typeface="仿宋" panose="02010609060101010101" pitchFamily="49" charset="-122"/>
                <a:ea typeface="仿宋" panose="02010609060101010101" pitchFamily="49" charset="-122"/>
                <a:cs typeface="+mn-ea"/>
                <a:sym typeface="+mn-lt"/>
              </a:rPr>
              <a:t>是阿里巴巴的新开源项目，其核心定位是 “一个更易于帮助构建云原生应用的动态服务发现、配置和服务管理平台”。</a:t>
            </a:r>
            <a:endParaRPr lang="en-US" sz="2800" b="1" dirty="0">
              <a:solidFill>
                <a:srgbClr val="06080A"/>
              </a:solidFill>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3024102179"/>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2262761" y="359404"/>
            <a:ext cx="9425263"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Alibaba</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err="1">
                <a:solidFill>
                  <a:srgbClr val="7030A0"/>
                </a:solidFill>
                <a:latin typeface="仿宋" panose="02010609060101010101" pitchFamily="49" charset="-122"/>
                <a:ea typeface="仿宋" panose="02010609060101010101" pitchFamily="49" charset="-122"/>
                <a:cs typeface="+mn-ea"/>
                <a:sym typeface="+mn-lt"/>
              </a:rPr>
              <a:t>Nacos</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p:cNvPicPr>
            <a:picLocks noChangeAspect="1"/>
          </p:cNvPicPr>
          <p:nvPr/>
        </p:nvPicPr>
        <p:blipFill>
          <a:blip r:embed="rId2"/>
          <a:stretch>
            <a:fillRect/>
          </a:stretch>
        </p:blipFill>
        <p:spPr>
          <a:xfrm>
            <a:off x="775136" y="359404"/>
            <a:ext cx="1424251" cy="628052"/>
          </a:xfrm>
          <a:prstGeom prst="rect">
            <a:avLst/>
          </a:prstGeom>
        </p:spPr>
      </p:pic>
      <p:sp>
        <p:nvSpPr>
          <p:cNvPr id="8" name="TextBox 50">
            <a:extLst>
              <a:ext uri="{FF2B5EF4-FFF2-40B4-BE49-F238E27FC236}">
                <a16:creationId xmlns:a16="http://schemas.microsoft.com/office/drawing/2014/main" id="{92E158FB-45B8-B343-9656-772A8167F77A}"/>
              </a:ext>
            </a:extLst>
          </p:cNvPr>
          <p:cNvSpPr txBox="1"/>
          <p:nvPr/>
        </p:nvSpPr>
        <p:spPr>
          <a:xfrm>
            <a:off x="775136" y="1212739"/>
            <a:ext cx="10912888" cy="1569660"/>
          </a:xfrm>
          <a:prstGeom prst="rect">
            <a:avLst/>
          </a:prstGeom>
          <a:noFill/>
        </p:spPr>
        <p:txBody>
          <a:bodyPr wrap="square" rtlCol="0">
            <a:spAutoFit/>
          </a:bodyPr>
          <a:lstStyle/>
          <a:p>
            <a:pPr marL="342900" indent="-342900">
              <a:buFont typeface="Wingdings" pitchFamily="2" charset="2"/>
              <a:buChar char="Ø"/>
            </a:pPr>
            <a:r>
              <a:rPr lang="en-US" altLang="zh-CN" sz="2400" b="1" dirty="0">
                <a:solidFill>
                  <a:srgbClr val="06080A"/>
                </a:solidFill>
                <a:latin typeface="仿宋" panose="02010609060101010101" pitchFamily="49" charset="-122"/>
                <a:ea typeface="仿宋" panose="02010609060101010101" pitchFamily="49" charset="-122"/>
                <a:cs typeface="+mn-ea"/>
                <a:sym typeface="+mn-lt"/>
              </a:rPr>
              <a:t>Service Discovery and Service Health Check</a:t>
            </a:r>
          </a:p>
          <a:p>
            <a:pPr marL="342900" indent="-342900">
              <a:buFont typeface="Wingdings" pitchFamily="2" charset="2"/>
              <a:buChar char="Ø"/>
            </a:pPr>
            <a:r>
              <a:rPr lang="en-US" altLang="zh-CN" sz="2400" b="1" dirty="0">
                <a:solidFill>
                  <a:srgbClr val="06080A"/>
                </a:solidFill>
                <a:latin typeface="仿宋" panose="02010609060101010101" pitchFamily="49" charset="-122"/>
                <a:ea typeface="仿宋" panose="02010609060101010101" pitchFamily="49" charset="-122"/>
                <a:cs typeface="+mn-ea"/>
                <a:sym typeface="+mn-lt"/>
              </a:rPr>
              <a:t>Dynamic Configuration Management</a:t>
            </a:r>
          </a:p>
          <a:p>
            <a:pPr marL="342900" indent="-342900">
              <a:buFont typeface="Wingdings" pitchFamily="2" charset="2"/>
              <a:buChar char="Ø"/>
            </a:pPr>
            <a:r>
              <a:rPr lang="en-US" altLang="zh-CN" sz="2400" b="1" dirty="0">
                <a:solidFill>
                  <a:srgbClr val="06080A"/>
                </a:solidFill>
                <a:latin typeface="仿宋" panose="02010609060101010101" pitchFamily="49" charset="-122"/>
                <a:ea typeface="仿宋" panose="02010609060101010101" pitchFamily="49" charset="-122"/>
                <a:cs typeface="+mn-ea"/>
                <a:sym typeface="+mn-lt"/>
              </a:rPr>
              <a:t>Dynamic DNS Service</a:t>
            </a:r>
          </a:p>
          <a:p>
            <a:pPr marL="342900" indent="-342900">
              <a:buFont typeface="Wingdings" pitchFamily="2" charset="2"/>
              <a:buChar char="Ø"/>
            </a:pPr>
            <a:r>
              <a:rPr lang="en-US" altLang="zh-CN" sz="2400" b="1" dirty="0">
                <a:solidFill>
                  <a:srgbClr val="06080A"/>
                </a:solidFill>
                <a:latin typeface="仿宋" panose="02010609060101010101" pitchFamily="49" charset="-122"/>
                <a:ea typeface="仿宋" panose="02010609060101010101" pitchFamily="49" charset="-122"/>
                <a:cs typeface="+mn-ea"/>
                <a:sym typeface="+mn-lt"/>
              </a:rPr>
              <a:t>Service and </a:t>
            </a:r>
            <a:r>
              <a:rPr lang="en-US" altLang="zh-CN" sz="2400" b="1" dirty="0" err="1">
                <a:solidFill>
                  <a:srgbClr val="06080A"/>
                </a:solidFill>
                <a:latin typeface="仿宋" panose="02010609060101010101" pitchFamily="49" charset="-122"/>
                <a:ea typeface="仿宋" panose="02010609060101010101" pitchFamily="49" charset="-122"/>
                <a:cs typeface="+mn-ea"/>
                <a:sym typeface="+mn-lt"/>
              </a:rPr>
              <a:t>MetaData</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 Management</a:t>
            </a:r>
            <a:endParaRPr lang="en-US" sz="2400" b="1" dirty="0">
              <a:solidFill>
                <a:srgbClr val="06080A"/>
              </a:solidFill>
              <a:latin typeface="仿宋" panose="02010609060101010101" pitchFamily="49" charset="-122"/>
              <a:ea typeface="仿宋" panose="02010609060101010101" pitchFamily="49" charset="-122"/>
              <a:cs typeface="+mn-ea"/>
              <a:sym typeface="+mn-lt"/>
            </a:endParaRPr>
          </a:p>
        </p:txBody>
      </p:sp>
      <p:pic>
        <p:nvPicPr>
          <p:cNvPr id="5" name="图片 4">
            <a:extLst>
              <a:ext uri="{FF2B5EF4-FFF2-40B4-BE49-F238E27FC236}">
                <a16:creationId xmlns:a16="http://schemas.microsoft.com/office/drawing/2014/main" id="{B5C8356E-8DF6-AC4D-9EAE-77CCDAAEEE7E}"/>
              </a:ext>
            </a:extLst>
          </p:cNvPr>
          <p:cNvPicPr>
            <a:picLocks noChangeAspect="1"/>
          </p:cNvPicPr>
          <p:nvPr/>
        </p:nvPicPr>
        <p:blipFill>
          <a:blip r:embed="rId3"/>
          <a:stretch>
            <a:fillRect/>
          </a:stretch>
        </p:blipFill>
        <p:spPr>
          <a:xfrm>
            <a:off x="3021528" y="1558059"/>
            <a:ext cx="8191500" cy="4406900"/>
          </a:xfrm>
          <a:prstGeom prst="rect">
            <a:avLst/>
          </a:prstGeom>
        </p:spPr>
      </p:pic>
    </p:spTree>
    <p:extLst>
      <p:ext uri="{BB962C8B-B14F-4D97-AF65-F5344CB8AC3E}">
        <p14:creationId xmlns:p14="http://schemas.microsoft.com/office/powerpoint/2010/main" val="346174558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第一PPT，www.1ppt.com">
  <a:themeElements>
    <a:clrScheme name="自定义 1044">
      <a:dk1>
        <a:srgbClr val="737572"/>
      </a:dk1>
      <a:lt1>
        <a:sysClr val="window" lastClr="FFFFFF"/>
      </a:lt1>
      <a:dk2>
        <a:srgbClr val="445469"/>
      </a:dk2>
      <a:lt2>
        <a:srgbClr val="FFFFFF"/>
      </a:lt2>
      <a:accent1>
        <a:srgbClr val="3A8BC1"/>
      </a:accent1>
      <a:accent2>
        <a:srgbClr val="445469"/>
      </a:accent2>
      <a:accent3>
        <a:srgbClr val="3A8BC1"/>
      </a:accent3>
      <a:accent4>
        <a:srgbClr val="445469"/>
      </a:accent4>
      <a:accent5>
        <a:srgbClr val="3A8BC1"/>
      </a:accent5>
      <a:accent6>
        <a:srgbClr val="445469"/>
      </a:accent6>
      <a:hlink>
        <a:srgbClr val="1E9272"/>
      </a:hlink>
      <a:folHlink>
        <a:srgbClr val="32FFBF"/>
      </a:folHlink>
    </a:clrScheme>
    <a:fontScheme name="自定义 10">
      <a:majorFont>
        <a:latin typeface="Calibri Light"/>
        <a:ea typeface="微软雅黑"/>
        <a:cs typeface=""/>
      </a:majorFont>
      <a:minorFont>
        <a:latin typeface="Calibri"/>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4992</TotalTime>
  <Words>7975</Words>
  <Application>Microsoft Macintosh PowerPoint</Application>
  <PresentationFormat>宽屏</PresentationFormat>
  <Paragraphs>436</Paragraphs>
  <Slides>39</Slides>
  <Notes>0</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39</vt:i4>
      </vt:variant>
    </vt:vector>
  </HeadingPairs>
  <TitlesOfParts>
    <vt:vector size="48" baseType="lpstr">
      <vt:lpstr>等线</vt:lpstr>
      <vt:lpstr>仿宋</vt:lpstr>
      <vt:lpstr>微软雅黑</vt:lpstr>
      <vt:lpstr>Lato</vt:lpstr>
      <vt:lpstr>Arial</vt:lpstr>
      <vt:lpstr>Calibri</vt:lpstr>
      <vt:lpstr>Calibri Light</vt:lpstr>
      <vt:lpstr>Wingdings</vt:lpstr>
      <vt:lpstr>第一PPT，www.1ppt.com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16.0011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Microsoft Office 用户</cp:lastModifiedBy>
  <cp:revision>931</cp:revision>
  <dcterms:created xsi:type="dcterms:W3CDTF">2016-12-13T08:41:51Z</dcterms:created>
  <dcterms:modified xsi:type="dcterms:W3CDTF">2018-10-23T14:05:16Z</dcterms:modified>
</cp:coreProperties>
</file>